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7" r:id="rId3"/>
    <p:sldId id="257" r:id="rId4"/>
    <p:sldId id="259" r:id="rId5"/>
    <p:sldId id="289" r:id="rId6"/>
    <p:sldId id="290" r:id="rId7"/>
    <p:sldId id="272" r:id="rId8"/>
    <p:sldId id="288" r:id="rId9"/>
    <p:sldId id="291" r:id="rId10"/>
    <p:sldId id="273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6699"/>
    <a:srgbClr val="FFFF00"/>
    <a:srgbClr val="FF00FF"/>
    <a:srgbClr val="ACA800"/>
    <a:srgbClr val="660066"/>
    <a:srgbClr val="002600"/>
    <a:srgbClr val="001000"/>
    <a:srgbClr val="00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2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452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200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8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6541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332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214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5939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1414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3428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690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32F43-A2DC-4A90-824D-5231F2B7BD20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EE400-85FC-4B5B-8967-688592AE696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1070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71600" y="312754"/>
            <a:ext cx="7272808" cy="61405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 sz="2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ar-EG" sz="4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محــاضـرة </a:t>
            </a:r>
            <a:r>
              <a:rPr lang="ar-EG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ar-EG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ar-EG" sz="3600" b="1" u="sng" dirty="0" smtClean="0">
                <a:solidFill>
                  <a:srgbClr val="D6009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دراما الطفل وعلاج صعوبات التعلم(2)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ar-EG" sz="4000" b="1" dirty="0" smtClean="0"/>
              <a:t>مقرر </a:t>
            </a:r>
            <a:r>
              <a:rPr lang="ar-EG" sz="4000" b="1" dirty="0"/>
              <a:t>/ </a:t>
            </a:r>
            <a:r>
              <a:rPr lang="ar-SA" sz="4000" b="1" dirty="0"/>
              <a:t>طرق تعليم ذوي صعوبات </a:t>
            </a:r>
            <a:r>
              <a:rPr lang="ar-SA" sz="4000" b="1" dirty="0" smtClean="0"/>
              <a:t>التعل</a:t>
            </a:r>
            <a:r>
              <a:rPr lang="ar-EG" sz="4000" b="1" dirty="0" smtClean="0"/>
              <a:t>م</a:t>
            </a:r>
            <a:endParaRPr lang="ar-EG" sz="4000" b="1" dirty="0"/>
          </a:p>
          <a:p>
            <a:pPr algn="ctr">
              <a:lnSpc>
                <a:spcPct val="150000"/>
              </a:lnSpc>
            </a:pPr>
            <a:r>
              <a:rPr lang="ar-EG" sz="3600" b="1" u="sng" dirty="0" smtClean="0">
                <a:solidFill>
                  <a:srgbClr val="00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لطلاب </a:t>
            </a:r>
            <a:r>
              <a:rPr lang="ar-EG" sz="3600" b="1" u="sng" dirty="0">
                <a:solidFill>
                  <a:srgbClr val="00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الدبلوم المهني </a:t>
            </a:r>
            <a:endParaRPr lang="ar-EG" sz="3600" b="1" u="sng" dirty="0" smtClean="0">
              <a:solidFill>
                <a:srgbClr val="00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ar-EG" sz="3600" b="1" u="sng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شعبة / تربية خاصة (صعوبات تعلم) </a:t>
            </a:r>
          </a:p>
          <a:p>
            <a:pPr algn="ctr">
              <a:lnSpc>
                <a:spcPct val="150000"/>
              </a:lnSpc>
            </a:pPr>
            <a:r>
              <a:rPr lang="ar-EG" sz="36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إعــــداد</a:t>
            </a:r>
          </a:p>
          <a:p>
            <a:pPr algn="ctr">
              <a:lnSpc>
                <a:spcPct val="150000"/>
              </a:lnSpc>
            </a:pPr>
            <a:r>
              <a:rPr lang="ar-EG" sz="36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أ.د / إبراهيم عبدالعزيز </a:t>
            </a:r>
            <a:r>
              <a:rPr lang="ar-EG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البعلي</a:t>
            </a:r>
            <a:r>
              <a:rPr lang="ar-EG" sz="3600" b="1" u="sng" dirty="0" smtClean="0">
                <a:solidFill>
                  <a:srgbClr val="D6009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ar-EG" sz="3600" b="1" u="sng" dirty="0" smtClean="0">
                <a:solidFill>
                  <a:srgbClr val="D6009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ar-EG" sz="3600" b="1" u="sng" dirty="0">
              <a:solidFill>
                <a:srgbClr val="D60093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3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Brace 6"/>
          <p:cNvSpPr/>
          <p:nvPr/>
        </p:nvSpPr>
        <p:spPr>
          <a:xfrm rot="16200000">
            <a:off x="4186875" y="-1802500"/>
            <a:ext cx="1008111" cy="7006613"/>
          </a:xfrm>
          <a:prstGeom prst="rightBrace">
            <a:avLst>
              <a:gd name="adj1" fmla="val 14092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16016" y="1413159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67544" y="275523"/>
            <a:ext cx="8424936" cy="993237"/>
          </a:xfrm>
          <a:prstGeom prst="roundRect">
            <a:avLst/>
          </a:prstGeom>
          <a:solidFill>
            <a:srgbClr val="0000CC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000" b="1" dirty="0" smtClean="0"/>
          </a:p>
          <a:p>
            <a:r>
              <a:rPr lang="ar-SA" sz="4000" b="1" dirty="0"/>
              <a:t>المشكلات التي تقابل الراوي و كيفية التغلب </a:t>
            </a:r>
            <a:r>
              <a:rPr lang="ar-SA" sz="4000" b="1" dirty="0" smtClean="0"/>
              <a:t>عليها</a:t>
            </a:r>
            <a:endParaRPr lang="ar-EG" sz="4000" b="1" dirty="0" smtClean="0"/>
          </a:p>
          <a:p>
            <a:r>
              <a:rPr lang="ar-SA" sz="4000" b="1" dirty="0" smtClean="0"/>
              <a:t> </a:t>
            </a:r>
            <a:endParaRPr lang="ar-EG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444208" y="1700806"/>
            <a:ext cx="0" cy="4320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87824" y="1700808"/>
            <a:ext cx="0" cy="4320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380312" y="2204864"/>
            <a:ext cx="1599817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حجم </a:t>
            </a:r>
            <a:r>
              <a:rPr lang="ar-SA" sz="2000" b="1" dirty="0">
                <a:solidFill>
                  <a:srgbClr val="0000CC"/>
                </a:solidFill>
              </a:rPr>
              <a:t>المجموعة </a:t>
            </a:r>
            <a:endParaRPr lang="ar-EG" sz="2400" dirty="0">
              <a:solidFill>
                <a:srgbClr val="0000CC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52120" y="2204864"/>
            <a:ext cx="1584176" cy="165618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solidFill>
                  <a:srgbClr val="0000CC"/>
                </a:solidFill>
              </a:rPr>
              <a:t>تهيئة </a:t>
            </a:r>
            <a:r>
              <a:rPr lang="ar-SA" sz="2400" b="1" dirty="0" smtClean="0">
                <a:solidFill>
                  <a:srgbClr val="0000CC"/>
                </a:solidFill>
              </a:rPr>
              <a:t>الجو المناسب </a:t>
            </a:r>
            <a:r>
              <a:rPr lang="ar-SA" sz="2000" b="1" dirty="0">
                <a:solidFill>
                  <a:srgbClr val="0000CC"/>
                </a:solidFill>
              </a:rPr>
              <a:t>لبدء القصة</a:t>
            </a:r>
            <a:endParaRPr lang="ar-EG" sz="2000" dirty="0">
              <a:solidFill>
                <a:srgbClr val="0000CC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23928" y="2204864"/>
            <a:ext cx="1584176" cy="165618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00CC"/>
                </a:solidFill>
              </a:rPr>
              <a:t>فشل</a:t>
            </a:r>
            <a:r>
              <a:rPr lang="ar-EG" sz="2400" b="1" dirty="0" smtClean="0">
                <a:solidFill>
                  <a:srgbClr val="0000CC"/>
                </a:solidFill>
              </a:rPr>
              <a:t> راوي</a:t>
            </a:r>
            <a:r>
              <a:rPr lang="ar-SA" sz="2400" b="1" dirty="0" smtClean="0">
                <a:solidFill>
                  <a:srgbClr val="0000CC"/>
                </a:solidFill>
              </a:rPr>
              <a:t> </a:t>
            </a:r>
            <a:r>
              <a:rPr lang="ar-SA" sz="2400" b="1" dirty="0">
                <a:solidFill>
                  <a:srgbClr val="0000CC"/>
                </a:solidFill>
              </a:rPr>
              <a:t>القصة </a:t>
            </a:r>
            <a:endParaRPr lang="ar-EG" sz="2400" dirty="0">
              <a:solidFill>
                <a:srgbClr val="0000CC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95736" y="2204864"/>
            <a:ext cx="1584176" cy="16561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القضاء على الفوضى </a:t>
            </a:r>
            <a:endParaRPr lang="ar-EG" sz="2400" dirty="0">
              <a:solidFill>
                <a:srgbClr val="0000CC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95536" y="2204864"/>
            <a:ext cx="1512168" cy="165618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نسيان الحوادث أثناء الرواية </a:t>
            </a:r>
            <a:endParaRPr lang="ar-EG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Brace 9"/>
          <p:cNvSpPr/>
          <p:nvPr/>
        </p:nvSpPr>
        <p:spPr>
          <a:xfrm rot="16200000">
            <a:off x="4301972" y="26621"/>
            <a:ext cx="648072" cy="4284478"/>
          </a:xfrm>
          <a:prstGeom prst="rightBrace">
            <a:avLst>
              <a:gd name="adj1" fmla="val 14092"/>
              <a:gd name="adj2" fmla="val 50000"/>
            </a:avLst>
          </a:prstGeom>
          <a:ln>
            <a:solidFill>
              <a:srgbClr val="FF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Down Arrow Callout 2"/>
          <p:cNvSpPr/>
          <p:nvPr/>
        </p:nvSpPr>
        <p:spPr>
          <a:xfrm>
            <a:off x="5220072" y="2492896"/>
            <a:ext cx="2925125" cy="1152128"/>
          </a:xfrm>
          <a:prstGeom prst="downArrowCallou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أولا </a:t>
            </a:r>
            <a:r>
              <a:rPr lang="ar-SA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: </a:t>
            </a:r>
            <a:r>
              <a:rPr lang="ar-SA" sz="2800" b="1" dirty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القصة</a:t>
            </a:r>
            <a:endParaRPr lang="en-US" sz="2800" b="1" dirty="0">
              <a:solidFill>
                <a:srgbClr val="0000CC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" name="Down Arrow Callout 12"/>
          <p:cNvSpPr/>
          <p:nvPr/>
        </p:nvSpPr>
        <p:spPr>
          <a:xfrm>
            <a:off x="994430" y="2492896"/>
            <a:ext cx="2929498" cy="1152128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ثانياً :- </a:t>
            </a:r>
            <a:r>
              <a:rPr lang="ar-SA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مسرحة </a:t>
            </a:r>
            <a:r>
              <a:rPr lang="ar-SA" sz="2800" b="1" dirty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المناهج</a:t>
            </a:r>
            <a:endParaRPr lang="ar-EG" sz="2800" b="1" dirty="0">
              <a:solidFill>
                <a:srgbClr val="0000CC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4942" y="3933056"/>
            <a:ext cx="6685329" cy="1440160"/>
          </a:xfrm>
          <a:prstGeom prst="roundRect">
            <a:avLst/>
          </a:prstGeom>
          <a:ln>
            <a:solidFill>
              <a:srgbClr val="0000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400" b="1" dirty="0"/>
              <a:t>"مجموعة من الحكايات التي تعتمد على الوقائع و الأحداث و الحبكة القصصية و الأشخاص و الخط الدرامي و العقدة ولها زمان و مكان وتهدف إلى التعليم و التثقيف و التسلية" .</a:t>
            </a:r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1475656" y="188640"/>
            <a:ext cx="6300700" cy="792088"/>
          </a:xfrm>
          <a:prstGeom prst="roundRect">
            <a:avLst/>
          </a:prstGeom>
          <a:solidFill>
            <a:srgbClr val="0000CC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u="sng" dirty="0" smtClean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تابع :- دراما </a:t>
            </a:r>
            <a:r>
              <a:rPr lang="ar-EG" sz="2800" b="1" u="sng" dirty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الطفل وعلاج صعوبات التعلم</a:t>
            </a:r>
            <a:endParaRPr lang="ar-EG" sz="3600" b="1" dirty="0">
              <a:solidFill>
                <a:srgbClr val="FFC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987824" y="1052736"/>
            <a:ext cx="3240360" cy="792088"/>
          </a:xfrm>
          <a:prstGeom prst="roundRect">
            <a:avLst/>
          </a:prstGeom>
          <a:solidFill>
            <a:srgbClr val="00B050"/>
          </a:solidFill>
          <a:ln>
            <a:solidFill>
              <a:srgbClr val="FF00FF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rgbClr val="0000CC"/>
                </a:solidFill>
              </a:rPr>
              <a:t>أنواع دراما الطفل 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2" name="Left Arrow Callout 1"/>
          <p:cNvSpPr/>
          <p:nvPr/>
        </p:nvSpPr>
        <p:spPr>
          <a:xfrm>
            <a:off x="7092280" y="3645024"/>
            <a:ext cx="1800200" cy="1944216"/>
          </a:xfrm>
          <a:prstGeom prst="leftArrowCallou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EG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ar-SA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أولا :</a:t>
            </a:r>
            <a:endParaRPr lang="ar-EG" sz="2800" b="1" dirty="0" smtClean="0">
              <a:solidFill>
                <a:srgbClr val="0000CC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algn="ctr"/>
            <a:r>
              <a:rPr lang="ar-SA" sz="2800" b="1" dirty="0" smtClean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ar-SA" sz="2800" b="1" dirty="0">
                <a:solidFill>
                  <a:srgbClr val="0000CC"/>
                </a:solidFill>
                <a:latin typeface="Microsoft Sans Serif" pitchFamily="34" charset="0"/>
                <a:cs typeface="Microsoft Sans Serif" pitchFamily="34" charset="0"/>
              </a:rPr>
              <a:t>القصة</a:t>
            </a:r>
            <a:endParaRPr lang="en-US" sz="2800" b="1" dirty="0">
              <a:solidFill>
                <a:srgbClr val="0000CC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31840" y="116632"/>
            <a:ext cx="2952328" cy="792088"/>
          </a:xfrm>
          <a:prstGeom prst="roundRect">
            <a:avLst/>
          </a:prstGeom>
          <a:solidFill>
            <a:srgbClr val="0000CC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u="sng" dirty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أقسام القصة</a:t>
            </a:r>
            <a:endParaRPr lang="ar-EG" sz="2800" b="1" u="sng" dirty="0">
              <a:solidFill>
                <a:srgbClr val="FFC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ight Brace 4"/>
          <p:cNvSpPr/>
          <p:nvPr/>
        </p:nvSpPr>
        <p:spPr>
          <a:xfrm rot="16200000">
            <a:off x="4337973" y="-1773578"/>
            <a:ext cx="504057" cy="586865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" name="Down Arrow 24"/>
          <p:cNvSpPr/>
          <p:nvPr/>
        </p:nvSpPr>
        <p:spPr>
          <a:xfrm>
            <a:off x="4499992" y="1169885"/>
            <a:ext cx="216024" cy="458915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Rounded Rectangle 14"/>
          <p:cNvSpPr/>
          <p:nvPr/>
        </p:nvSpPr>
        <p:spPr>
          <a:xfrm>
            <a:off x="6372200" y="2708920"/>
            <a:ext cx="2088232" cy="39604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4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وهى </a:t>
            </a:r>
            <a:r>
              <a:rPr lang="ar-SA" sz="2400" b="1" dirty="0">
                <a:solidFill>
                  <a:srgbClr val="FF0000"/>
                </a:solidFill>
              </a:rPr>
              <a:t>خبر صغير عن موقف عابر يتميز بالطرافة و هي التي </a:t>
            </a:r>
            <a:r>
              <a:rPr lang="ar-SA" sz="2400" b="1" dirty="0" smtClean="0">
                <a:solidFill>
                  <a:srgbClr val="FF0000"/>
                </a:solidFill>
              </a:rPr>
              <a:t>تط</a:t>
            </a:r>
            <a:r>
              <a:rPr lang="ar-EG" sz="2400" b="1" dirty="0" smtClean="0">
                <a:solidFill>
                  <a:srgbClr val="FF0000"/>
                </a:solidFill>
              </a:rPr>
              <a:t>غ</a:t>
            </a:r>
            <a:r>
              <a:rPr lang="ar-SA" sz="2400" b="1" dirty="0" smtClean="0">
                <a:solidFill>
                  <a:srgbClr val="FF0000"/>
                </a:solidFill>
              </a:rPr>
              <a:t>ي </a:t>
            </a:r>
            <a:r>
              <a:rPr lang="ar-SA" sz="2400" b="1" dirty="0">
                <a:solidFill>
                  <a:srgbClr val="FF0000"/>
                </a:solidFill>
              </a:rPr>
              <a:t>على صفته </a:t>
            </a:r>
            <a:r>
              <a:rPr lang="ar-SA" sz="2400" b="1" dirty="0" smtClean="0">
                <a:solidFill>
                  <a:srgbClr val="FF0000"/>
                </a:solidFill>
              </a:rPr>
              <a:t>القصصية</a:t>
            </a:r>
            <a:endParaRPr lang="ar-EG" sz="2400" b="1" dirty="0" smtClean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107504" y="2708921"/>
            <a:ext cx="2808312" cy="38884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400" b="1" dirty="0">
              <a:solidFill>
                <a:schemeClr val="tx1"/>
              </a:solidFill>
            </a:endParaRPr>
          </a:p>
          <a:p>
            <a:pPr algn="ctr"/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400" b="1" dirty="0">
              <a:solidFill>
                <a:schemeClr val="tx1"/>
              </a:solidFill>
            </a:endParaRP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هى </a:t>
            </a:r>
            <a:r>
              <a:rPr lang="ar-SA" sz="2400" b="1" dirty="0">
                <a:solidFill>
                  <a:schemeClr val="tx1"/>
                </a:solidFill>
              </a:rPr>
              <a:t>العمل الذي تفتح منه أمام الكاتب أبواب الأدب القصصي و فنونه و مناهجه و أشكاله وتتميز الرواية بقابليتها لتعدد المضامين كما تتصف بالمرونة في المعالجة القصصية و تنوع الأسلوب و الصياغة </a:t>
            </a:r>
            <a:r>
              <a:rPr lang="ar-SA" sz="2400" b="1" dirty="0" smtClean="0">
                <a:solidFill>
                  <a:schemeClr val="tx1"/>
                </a:solidFill>
              </a:rPr>
              <a:t>.</a:t>
            </a:r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400" b="1" dirty="0">
              <a:solidFill>
                <a:schemeClr val="tx1"/>
              </a:solidFill>
            </a:endParaRPr>
          </a:p>
          <a:p>
            <a:pPr algn="ctr"/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400" b="1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19872" y="2708920"/>
            <a:ext cx="2350053" cy="39604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800" b="1" dirty="0" smtClean="0">
              <a:solidFill>
                <a:srgbClr val="0000CC"/>
              </a:solidFill>
            </a:endParaRPr>
          </a:p>
          <a:p>
            <a:pPr algn="ctr"/>
            <a:r>
              <a:rPr lang="ar-SA" sz="2400" b="1" dirty="0">
                <a:solidFill>
                  <a:schemeClr val="tx1"/>
                </a:solidFill>
              </a:rPr>
              <a:t>هي تلك التي تلتزم بوحدة الحدث وعلى ذلك فهي :إما أن تتناول حدثا واحدا أو أحداث متتابعة في أوقات و أماكن متعددة و متواصلة اى دون أن ينقطع تسلسلها الزمني أو تلاحمها </a:t>
            </a:r>
            <a:r>
              <a:rPr lang="ar-SA" sz="2400" b="1" dirty="0" smtClean="0">
                <a:solidFill>
                  <a:schemeClr val="tx1"/>
                </a:solidFill>
              </a:rPr>
              <a:t>المكاني</a:t>
            </a:r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endParaRPr lang="ar-EG" sz="28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1547664" y="1169885"/>
            <a:ext cx="216024" cy="45891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" name="Down Arrow 17"/>
          <p:cNvSpPr/>
          <p:nvPr/>
        </p:nvSpPr>
        <p:spPr>
          <a:xfrm>
            <a:off x="7380312" y="1169885"/>
            <a:ext cx="216024" cy="45891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Down Arrow Callout 1"/>
          <p:cNvSpPr/>
          <p:nvPr/>
        </p:nvSpPr>
        <p:spPr>
          <a:xfrm>
            <a:off x="6228184" y="1651873"/>
            <a:ext cx="2448272" cy="1057047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rgbClr val="0000CC"/>
                </a:solidFill>
              </a:rPr>
              <a:t>1- النادرة أو الطرفة : </a:t>
            </a:r>
            <a:endParaRPr lang="ar-EG" sz="2400" b="1" dirty="0">
              <a:solidFill>
                <a:srgbClr val="0000CC"/>
              </a:solidFill>
            </a:endParaRPr>
          </a:p>
        </p:txBody>
      </p:sp>
      <p:sp>
        <p:nvSpPr>
          <p:cNvPr id="23" name="Down Arrow Callout 22"/>
          <p:cNvSpPr/>
          <p:nvPr/>
        </p:nvSpPr>
        <p:spPr>
          <a:xfrm>
            <a:off x="3491880" y="1628800"/>
            <a:ext cx="2304256" cy="1057047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2400" b="1" dirty="0" smtClean="0">
                <a:solidFill>
                  <a:srgbClr val="0000CC"/>
                </a:solidFill>
              </a:rPr>
              <a:t>2</a:t>
            </a:r>
            <a:r>
              <a:rPr lang="ar-SA" sz="2400" b="1" dirty="0" smtClean="0">
                <a:solidFill>
                  <a:srgbClr val="0000CC"/>
                </a:solidFill>
              </a:rPr>
              <a:t>- </a:t>
            </a:r>
            <a:r>
              <a:rPr lang="ar-SA" sz="2400" b="1" dirty="0"/>
              <a:t>القصة القصيرة </a:t>
            </a:r>
            <a:r>
              <a:rPr lang="ar-SA" sz="2400" b="1" dirty="0" smtClean="0">
                <a:solidFill>
                  <a:srgbClr val="0000CC"/>
                </a:solidFill>
              </a:rPr>
              <a:t>: </a:t>
            </a:r>
            <a:endParaRPr lang="ar-EG" sz="2400" b="1" dirty="0">
              <a:solidFill>
                <a:srgbClr val="0000CC"/>
              </a:solidFill>
            </a:endParaRPr>
          </a:p>
        </p:txBody>
      </p:sp>
      <p:sp>
        <p:nvSpPr>
          <p:cNvPr id="24" name="Down Arrow Callout 23"/>
          <p:cNvSpPr/>
          <p:nvPr/>
        </p:nvSpPr>
        <p:spPr>
          <a:xfrm>
            <a:off x="107504" y="1628800"/>
            <a:ext cx="3096344" cy="1057047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2400" b="1" dirty="0" smtClean="0">
                <a:solidFill>
                  <a:srgbClr val="0000CC"/>
                </a:solidFill>
              </a:rPr>
              <a:t>2</a:t>
            </a:r>
            <a:r>
              <a:rPr lang="ar-SA" sz="2400" b="1" dirty="0" smtClean="0">
                <a:solidFill>
                  <a:srgbClr val="0000CC"/>
                </a:solidFill>
              </a:rPr>
              <a:t>- </a:t>
            </a:r>
            <a:r>
              <a:rPr lang="ar-SA" sz="2400" b="1" dirty="0">
                <a:solidFill>
                  <a:schemeClr val="tx1"/>
                </a:solidFill>
              </a:rPr>
              <a:t>الرواية "القصة الطويلة " </a:t>
            </a:r>
            <a:endParaRPr lang="ar-EG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483768" y="188640"/>
            <a:ext cx="4464496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0000CC"/>
                </a:solidFill>
              </a:rPr>
              <a:t>مميزات القصة </a:t>
            </a:r>
            <a:r>
              <a:rPr lang="ar-SA" sz="4000" b="1" dirty="0" smtClean="0">
                <a:solidFill>
                  <a:srgbClr val="0000CC"/>
                </a:solidFill>
              </a:rPr>
              <a:t>للطفل</a:t>
            </a:r>
            <a:endParaRPr lang="ar-EG" sz="4000" b="1" dirty="0">
              <a:solidFill>
                <a:srgbClr val="0000CC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884368" y="4365104"/>
            <a:ext cx="360040" cy="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79512" y="2348880"/>
            <a:ext cx="7715922" cy="4032448"/>
          </a:xfrm>
          <a:prstGeom prst="roundRect">
            <a:avLst/>
          </a:prstGeom>
          <a:ln>
            <a:solidFill>
              <a:srgbClr val="FF00FF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000" b="1" dirty="0" smtClean="0">
                <a:solidFill>
                  <a:schemeClr val="tx1"/>
                </a:solidFill>
              </a:rPr>
              <a:t>أ- </a:t>
            </a:r>
            <a:r>
              <a:rPr lang="ar-SA" sz="2000" b="1" dirty="0" smtClean="0">
                <a:solidFill>
                  <a:schemeClr val="tx1"/>
                </a:solidFill>
              </a:rPr>
              <a:t>القصة </a:t>
            </a:r>
            <a:r>
              <a:rPr lang="ar-SA" sz="2000" b="1" dirty="0">
                <a:solidFill>
                  <a:schemeClr val="tx1"/>
                </a:solidFill>
              </a:rPr>
              <a:t>أقل </a:t>
            </a:r>
            <a:r>
              <a:rPr lang="ar-SA" sz="2000" b="1" dirty="0" smtClean="0">
                <a:solidFill>
                  <a:schemeClr val="tx1"/>
                </a:solidFill>
              </a:rPr>
              <a:t>الوسائل </a:t>
            </a:r>
            <a:r>
              <a:rPr lang="ar-SA" sz="2000" b="1" dirty="0">
                <a:solidFill>
                  <a:schemeClr val="tx1"/>
                </a:solidFill>
              </a:rPr>
              <a:t>التعليمية تكلفة و في متناول جميع الأطفال تقريبا على </a:t>
            </a:r>
            <a:endParaRPr lang="ar-EG" sz="2000" b="1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ar-EG" sz="2000" b="1" dirty="0" smtClean="0">
                <a:solidFill>
                  <a:schemeClr val="tx1"/>
                </a:solidFill>
              </a:rPr>
              <a:t>    </a:t>
            </a:r>
            <a:r>
              <a:rPr lang="ar-SA" sz="2000" b="1" dirty="0" smtClean="0">
                <a:solidFill>
                  <a:schemeClr val="tx1"/>
                </a:solidFill>
              </a:rPr>
              <a:t>اختلاف </a:t>
            </a:r>
            <a:r>
              <a:rPr lang="ar-SA" sz="2000" b="1" dirty="0">
                <a:solidFill>
                  <a:schemeClr val="tx1"/>
                </a:solidFill>
              </a:rPr>
              <a:t>مستوياتهم الاجتماعية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>
                <a:solidFill>
                  <a:srgbClr val="C00000"/>
                </a:solidFill>
              </a:rPr>
              <a:t>ب- يستطيع الطفل السيطرة على القصة حسب ظروفه هو فهو يقرأ فيها عندما </a:t>
            </a:r>
            <a:endParaRPr lang="ar-EG" sz="2000" b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ar-EG" sz="2000" b="1" dirty="0">
                <a:solidFill>
                  <a:srgbClr val="C00000"/>
                </a:solidFill>
              </a:rPr>
              <a:t> </a:t>
            </a:r>
            <a:r>
              <a:rPr lang="ar-EG" sz="2000" b="1" dirty="0" smtClean="0">
                <a:solidFill>
                  <a:srgbClr val="C00000"/>
                </a:solidFill>
              </a:rPr>
              <a:t>    </a:t>
            </a:r>
            <a:r>
              <a:rPr lang="ar-SA" sz="2000" b="1" dirty="0" smtClean="0">
                <a:solidFill>
                  <a:srgbClr val="C00000"/>
                </a:solidFill>
              </a:rPr>
              <a:t>يريد </a:t>
            </a:r>
            <a:r>
              <a:rPr lang="ar-SA" sz="2000" b="1" dirty="0">
                <a:solidFill>
                  <a:srgbClr val="C00000"/>
                </a:solidFill>
              </a:rPr>
              <a:t>و هذا على عكس بقية الوسائل التعليمية التي لا يستطيع الطفل </a:t>
            </a:r>
            <a:r>
              <a:rPr lang="ar-SA" sz="2000" b="1" dirty="0" smtClean="0">
                <a:solidFill>
                  <a:srgbClr val="C00000"/>
                </a:solidFill>
              </a:rPr>
              <a:t>السيطرة</a:t>
            </a:r>
            <a:r>
              <a:rPr lang="ar-EG" sz="2000" b="1" dirty="0" smtClean="0">
                <a:solidFill>
                  <a:srgbClr val="C00000"/>
                </a:solidFill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</a:rPr>
              <a:t>عليها</a:t>
            </a:r>
            <a:r>
              <a:rPr lang="ar-SA" sz="2000" b="1" dirty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ج- القصة وسيلة تعليمية سهلة حيث تزود الطفل بالمعلومات المتعمقة إلى جانب </a:t>
            </a:r>
            <a:endParaRPr lang="ar-EG" sz="2000" b="1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ar-EG" sz="2000" b="1" dirty="0">
                <a:solidFill>
                  <a:schemeClr val="tx1"/>
                </a:solidFill>
              </a:rPr>
              <a:t> </a:t>
            </a:r>
            <a:r>
              <a:rPr lang="ar-EG" sz="2000" b="1" dirty="0" smtClean="0">
                <a:solidFill>
                  <a:schemeClr val="tx1"/>
                </a:solidFill>
              </a:rPr>
              <a:t>    </a:t>
            </a:r>
            <a:r>
              <a:rPr lang="ar-SA" sz="2000" b="1" dirty="0" smtClean="0">
                <a:solidFill>
                  <a:schemeClr val="tx1"/>
                </a:solidFill>
              </a:rPr>
              <a:t>قدرتها </a:t>
            </a:r>
            <a:r>
              <a:rPr lang="ar-SA" sz="2000" b="1" dirty="0">
                <a:solidFill>
                  <a:schemeClr val="tx1"/>
                </a:solidFill>
              </a:rPr>
              <a:t>على تنميه ملكة الحكم و النقد و التعبير لديه .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د- </a:t>
            </a:r>
            <a:r>
              <a:rPr lang="ar-SA" sz="2000" b="1" dirty="0">
                <a:solidFill>
                  <a:srgbClr val="FF00FF"/>
                </a:solidFill>
              </a:rPr>
              <a:t>القصة</a:t>
            </a:r>
            <a:r>
              <a:rPr lang="ar-SA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rgbClr val="FF00FF"/>
                </a:solidFill>
              </a:rPr>
              <a:t>الجيدة الطباعة جذابة التصميم و الإخراج الفني تجذب انتباه الطفل و </a:t>
            </a:r>
            <a:r>
              <a:rPr lang="ar-SA" sz="2000" b="1" dirty="0" smtClean="0">
                <a:solidFill>
                  <a:srgbClr val="FF00FF"/>
                </a:solidFill>
              </a:rPr>
              <a:t>تخاطب </a:t>
            </a:r>
            <a:endParaRPr lang="ar-EG" sz="2000" b="1" dirty="0" smtClean="0">
              <a:solidFill>
                <a:srgbClr val="FF00FF"/>
              </a:solidFill>
            </a:endParaRPr>
          </a:p>
          <a:p>
            <a:pPr>
              <a:spcAft>
                <a:spcPts val="600"/>
              </a:spcAft>
            </a:pPr>
            <a:r>
              <a:rPr lang="ar-EG" sz="2000" b="1" dirty="0">
                <a:solidFill>
                  <a:srgbClr val="FF00FF"/>
                </a:solidFill>
              </a:rPr>
              <a:t> </a:t>
            </a:r>
            <a:r>
              <a:rPr lang="ar-EG" sz="2000" b="1" dirty="0" smtClean="0">
                <a:solidFill>
                  <a:srgbClr val="FF00FF"/>
                </a:solidFill>
              </a:rPr>
              <a:t>   </a:t>
            </a:r>
            <a:r>
              <a:rPr lang="ar-SA" sz="2000" b="1" dirty="0" smtClean="0">
                <a:solidFill>
                  <a:srgbClr val="FF00FF"/>
                </a:solidFill>
              </a:rPr>
              <a:t>حواسه </a:t>
            </a:r>
            <a:r>
              <a:rPr lang="ar-SA" sz="2000" b="1" dirty="0">
                <a:solidFill>
                  <a:srgbClr val="FF00FF"/>
                </a:solidFill>
              </a:rPr>
              <a:t>و تساعد الطفل على تعميق وعيه بتاريخه و تراثه الديني </a:t>
            </a:r>
            <a:r>
              <a:rPr lang="ar-SA" sz="2000" b="1" dirty="0" smtClean="0">
                <a:solidFill>
                  <a:srgbClr val="FF00FF"/>
                </a:solidFill>
              </a:rPr>
              <a:t>و </a:t>
            </a:r>
            <a:r>
              <a:rPr lang="ar-SA" sz="2000" b="1" dirty="0">
                <a:solidFill>
                  <a:srgbClr val="FF00FF"/>
                </a:solidFill>
              </a:rPr>
              <a:t>القومي و الخلقي</a:t>
            </a:r>
            <a:endParaRPr lang="en-US" sz="2000" b="1" dirty="0">
              <a:solidFill>
                <a:srgbClr val="FF00FF"/>
              </a:solidFill>
            </a:endParaRPr>
          </a:p>
          <a:p>
            <a:r>
              <a:rPr lang="ar-SA" sz="2000" b="1" dirty="0">
                <a:solidFill>
                  <a:schemeClr val="tx1"/>
                </a:solidFill>
              </a:rPr>
              <a:t>ه- القصة بما تحتويه من مضمون خلقي أو اجتماعي توجه الأطفال توجيها غير </a:t>
            </a:r>
            <a:endParaRPr lang="ar-EG" sz="2000" b="1" dirty="0" smtClean="0">
              <a:solidFill>
                <a:schemeClr val="tx1"/>
              </a:solidFill>
            </a:endParaRPr>
          </a:p>
          <a:p>
            <a:r>
              <a:rPr lang="ar-EG" sz="2000" b="1" dirty="0">
                <a:solidFill>
                  <a:schemeClr val="tx1"/>
                </a:solidFill>
              </a:rPr>
              <a:t> </a:t>
            </a:r>
            <a:r>
              <a:rPr lang="ar-EG" sz="2000" b="1" dirty="0" smtClean="0">
                <a:solidFill>
                  <a:schemeClr val="tx1"/>
                </a:solidFill>
              </a:rPr>
              <a:t>    </a:t>
            </a:r>
            <a:r>
              <a:rPr lang="ar-SA" sz="2000" b="1" dirty="0" smtClean="0">
                <a:solidFill>
                  <a:schemeClr val="tx1"/>
                </a:solidFill>
              </a:rPr>
              <a:t>مباشر </a:t>
            </a:r>
            <a:r>
              <a:rPr lang="ar-SA" sz="2000" b="1" dirty="0">
                <a:solidFill>
                  <a:schemeClr val="tx1"/>
                </a:solidFill>
              </a:rPr>
              <a:t>تقبله النفس و لا تمله 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1547664" y="1556792"/>
            <a:ext cx="4752528" cy="864096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000" b="1" dirty="0" smtClean="0">
                <a:solidFill>
                  <a:schemeClr val="tx1"/>
                </a:solidFill>
              </a:rPr>
              <a:t>للقصة عدة مميزات للطفل يمكن اجمالها فيما يلي:</a:t>
            </a:r>
            <a:endParaRPr lang="ar-EG" sz="20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300192" y="1772816"/>
            <a:ext cx="1944216" cy="0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244408" y="1772816"/>
            <a:ext cx="0" cy="2592288"/>
          </a:xfrm>
          <a:prstGeom prst="line">
            <a:avLst/>
          </a:prstGeom>
          <a:ln>
            <a:solidFill>
              <a:srgbClr val="FF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0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571999" y="2852936"/>
            <a:ext cx="4392489" cy="720080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endParaRPr lang="ar-EG" b="1" dirty="0"/>
          </a:p>
          <a:p>
            <a:endParaRPr lang="ar-EG" b="1" dirty="0" smtClean="0">
              <a:solidFill>
                <a:srgbClr val="0000CC"/>
              </a:solidFill>
            </a:endParaRPr>
          </a:p>
          <a:p>
            <a:r>
              <a:rPr lang="ar-EG" sz="3200" b="1" dirty="0" smtClean="0">
                <a:solidFill>
                  <a:srgbClr val="C00000"/>
                </a:solidFill>
              </a:rPr>
              <a:t>2</a:t>
            </a:r>
            <a:r>
              <a:rPr lang="ar-EG" b="1" dirty="0" smtClean="0">
                <a:solidFill>
                  <a:srgbClr val="0000CC"/>
                </a:solidFill>
              </a:rPr>
              <a:t>-</a:t>
            </a:r>
            <a:r>
              <a:rPr lang="ar-SA" b="1" dirty="0"/>
              <a:t> </a:t>
            </a:r>
            <a:r>
              <a:rPr lang="ar-SA" sz="2800" b="1" dirty="0"/>
              <a:t>تنمية الثروة اللغوية</a:t>
            </a:r>
            <a:endParaRPr lang="ar-EG" sz="2800" b="1" dirty="0" smtClean="0"/>
          </a:p>
          <a:p>
            <a:endParaRPr lang="ar-EG" sz="2400" b="1" dirty="0" smtClean="0">
              <a:solidFill>
                <a:srgbClr val="0000CC"/>
              </a:solidFill>
            </a:endParaRPr>
          </a:p>
          <a:p>
            <a:pPr lvl="0"/>
            <a:endParaRPr lang="ar-EG" sz="2400" b="1" dirty="0" smtClean="0">
              <a:solidFill>
                <a:srgbClr val="0000CC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483768" y="260648"/>
            <a:ext cx="4248472" cy="732589"/>
          </a:xfrm>
          <a:prstGeom prst="roundRect">
            <a:avLst/>
          </a:prstGeom>
          <a:solidFill>
            <a:srgbClr val="0000CC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000" b="1" dirty="0" smtClean="0"/>
          </a:p>
          <a:p>
            <a:pPr algn="ctr"/>
            <a:r>
              <a:rPr lang="ar-SA" sz="4000" b="1" dirty="0"/>
              <a:t>أهمية  قصص الأطفال </a:t>
            </a:r>
            <a:endParaRPr lang="ar-EG" sz="4000" b="1" dirty="0" smtClean="0"/>
          </a:p>
          <a:p>
            <a:pPr algn="ctr"/>
            <a:endParaRPr lang="ar-EG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4572000" y="3753036"/>
            <a:ext cx="4320480" cy="9001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800" b="1" dirty="0">
                <a:solidFill>
                  <a:srgbClr val="C00000"/>
                </a:solidFill>
              </a:rPr>
              <a:t>3</a:t>
            </a:r>
            <a:r>
              <a:rPr lang="ar-EG" sz="2400" b="1" dirty="0" smtClean="0">
                <a:solidFill>
                  <a:schemeClr val="tx1"/>
                </a:solidFill>
              </a:rPr>
              <a:t>-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تنمية خيال الطفل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9512" y="1844824"/>
            <a:ext cx="4320480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b="1" dirty="0" smtClean="0">
                <a:solidFill>
                  <a:srgbClr val="C00000"/>
                </a:solidFill>
              </a:rPr>
              <a:t>5- </a:t>
            </a:r>
            <a:r>
              <a:rPr lang="ar-SA" sz="3200" b="1" dirty="0">
                <a:solidFill>
                  <a:schemeClr val="tx1"/>
                </a:solidFill>
              </a:rPr>
              <a:t>الترويح عن الطفل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79512" y="3789040"/>
            <a:ext cx="4320480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800" b="1" dirty="0" smtClean="0">
                <a:solidFill>
                  <a:srgbClr val="C00000"/>
                </a:solidFill>
              </a:rPr>
              <a:t>7</a:t>
            </a:r>
            <a:r>
              <a:rPr lang="ar-EG" sz="2400" b="1" dirty="0" smtClean="0">
                <a:solidFill>
                  <a:srgbClr val="C00000"/>
                </a:solidFill>
              </a:rPr>
              <a:t>- </a:t>
            </a:r>
            <a:r>
              <a:rPr lang="ar-SA" sz="2800" b="1" dirty="0">
                <a:solidFill>
                  <a:schemeClr val="tx1"/>
                </a:solidFill>
              </a:rPr>
              <a:t>تنمية عواطف الطفل و انفعالاته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4103947" y="-639453"/>
            <a:ext cx="936104" cy="4176465"/>
          </a:xfrm>
          <a:prstGeom prst="rightBrace">
            <a:avLst>
              <a:gd name="adj1" fmla="val 14092"/>
              <a:gd name="adj2" fmla="val 50000"/>
            </a:avLst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2" name="Rounded Rectangle 31"/>
          <p:cNvSpPr/>
          <p:nvPr/>
        </p:nvSpPr>
        <p:spPr>
          <a:xfrm>
            <a:off x="4572000" y="4869160"/>
            <a:ext cx="4320480" cy="720080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4-</a:t>
            </a:r>
            <a:r>
              <a:rPr lang="ar-SA" sz="2000" b="1" dirty="0"/>
              <a:t> </a:t>
            </a:r>
            <a:r>
              <a:rPr lang="ar-SA" sz="2800" b="1" dirty="0"/>
              <a:t>تنمية حب القراءة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79512" y="2852936"/>
            <a:ext cx="4320480" cy="720080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6</a:t>
            </a:r>
            <a:r>
              <a:rPr lang="ar-EG" sz="2000" b="1" dirty="0" smtClean="0"/>
              <a:t>- </a:t>
            </a:r>
            <a:r>
              <a:rPr lang="ar-SA" sz="3200" b="1" dirty="0"/>
              <a:t>تنمية ذوق الطفل الفني</a:t>
            </a:r>
            <a:endParaRPr lang="en-US" sz="32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571999" y="1844824"/>
            <a:ext cx="4392489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400" b="1" dirty="0" smtClean="0">
              <a:solidFill>
                <a:schemeClr val="tx1"/>
              </a:solidFill>
            </a:endParaRPr>
          </a:p>
          <a:p>
            <a:r>
              <a:rPr lang="ar-EG" sz="2800" b="1" dirty="0" smtClean="0">
                <a:solidFill>
                  <a:srgbClr val="C00000"/>
                </a:solidFill>
              </a:rPr>
              <a:t>1</a:t>
            </a:r>
            <a:r>
              <a:rPr lang="ar-EG" sz="2400" b="1" dirty="0" smtClean="0">
                <a:solidFill>
                  <a:schemeClr val="tx1"/>
                </a:solidFill>
              </a:rPr>
              <a:t>- </a:t>
            </a:r>
            <a:r>
              <a:rPr lang="ar-SA" sz="2800" b="1" dirty="0">
                <a:solidFill>
                  <a:schemeClr val="tx1"/>
                </a:solidFill>
              </a:rPr>
              <a:t>إكساب الطفل فن الحياة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79512" y="4869160"/>
            <a:ext cx="4320480" cy="666074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800" b="1" dirty="0" smtClean="0">
              <a:solidFill>
                <a:srgbClr val="C00000"/>
              </a:solidFill>
            </a:endParaRPr>
          </a:p>
          <a:p>
            <a:r>
              <a:rPr lang="ar-EG" sz="2800" b="1" dirty="0">
                <a:solidFill>
                  <a:srgbClr val="C00000"/>
                </a:solidFill>
              </a:rPr>
              <a:t>8</a:t>
            </a:r>
            <a:r>
              <a:rPr lang="ar-EG" sz="2000" b="1" dirty="0" smtClean="0"/>
              <a:t>- </a:t>
            </a:r>
            <a:r>
              <a:rPr lang="ar-SA" sz="2800" b="1" dirty="0"/>
              <a:t>تنمية صفات الطفل الاجتماعية</a:t>
            </a:r>
            <a:endParaRPr lang="en-US" sz="2800" b="1" dirty="0"/>
          </a:p>
          <a:p>
            <a:pPr lvl="0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5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571999" y="2564904"/>
            <a:ext cx="4392489" cy="50405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endParaRPr lang="ar-EG" b="1" dirty="0"/>
          </a:p>
          <a:p>
            <a:endParaRPr lang="ar-EG" b="1" dirty="0" smtClean="0">
              <a:solidFill>
                <a:srgbClr val="0000CC"/>
              </a:solidFill>
            </a:endParaRPr>
          </a:p>
          <a:p>
            <a:r>
              <a:rPr lang="ar-EG" sz="2400" b="1" dirty="0" smtClean="0">
                <a:solidFill>
                  <a:srgbClr val="C00000"/>
                </a:solidFill>
              </a:rPr>
              <a:t>2</a:t>
            </a:r>
            <a:r>
              <a:rPr lang="ar-EG" b="1" dirty="0" smtClean="0">
                <a:solidFill>
                  <a:srgbClr val="0000CC"/>
                </a:solidFill>
              </a:rPr>
              <a:t>-</a:t>
            </a:r>
            <a:r>
              <a:rPr lang="ar-SA" b="1" dirty="0">
                <a:solidFill>
                  <a:schemeClr val="tx1"/>
                </a:solidFill>
              </a:rPr>
              <a:t> متسلسلة الحوادث متماسكة الأجزاء</a:t>
            </a:r>
            <a:endParaRPr lang="ar-EG" b="1" dirty="0" smtClean="0"/>
          </a:p>
          <a:p>
            <a:endParaRPr lang="ar-EG" sz="2400" b="1" dirty="0" smtClean="0">
              <a:solidFill>
                <a:srgbClr val="0000CC"/>
              </a:solidFill>
            </a:endParaRPr>
          </a:p>
          <a:p>
            <a:pPr lvl="0"/>
            <a:r>
              <a:rPr lang="ar-EG" sz="2400" b="1" dirty="0" smtClean="0">
                <a:solidFill>
                  <a:srgbClr val="0000CC"/>
                </a:solidFill>
              </a:rPr>
              <a:t>2-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483768" y="260648"/>
            <a:ext cx="4248472" cy="732589"/>
          </a:xfrm>
          <a:prstGeom prst="roundRect">
            <a:avLst/>
          </a:prstGeom>
          <a:solidFill>
            <a:srgbClr val="0000CC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000" b="1" dirty="0" smtClean="0"/>
          </a:p>
          <a:p>
            <a:pPr algn="ctr"/>
            <a:r>
              <a:rPr lang="ar-EG" sz="4000" b="1" dirty="0" smtClean="0"/>
              <a:t>معايير </a:t>
            </a:r>
            <a:r>
              <a:rPr lang="ar-SA" sz="4000" b="1" dirty="0"/>
              <a:t>اختيار القصة </a:t>
            </a:r>
            <a:endParaRPr lang="ar-EG" sz="4000" b="1" dirty="0" smtClean="0"/>
          </a:p>
          <a:p>
            <a:pPr algn="ctr"/>
            <a:endParaRPr lang="ar-EG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4644008" y="3140968"/>
            <a:ext cx="4320480" cy="5040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800" b="1" dirty="0">
                <a:solidFill>
                  <a:srgbClr val="C00000"/>
                </a:solidFill>
              </a:rPr>
              <a:t>3</a:t>
            </a:r>
            <a:r>
              <a:rPr lang="ar-EG" sz="2400" b="1" dirty="0" smtClean="0">
                <a:solidFill>
                  <a:schemeClr val="tx1"/>
                </a:solidFill>
              </a:rPr>
              <a:t>-</a:t>
            </a:r>
            <a:r>
              <a:rPr lang="ar-SA" b="1" dirty="0">
                <a:solidFill>
                  <a:schemeClr val="tx1"/>
                </a:solidFill>
              </a:rPr>
              <a:t> سهلة الأسلوب واضحة المعاني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44008" y="4365104"/>
            <a:ext cx="4320480" cy="5040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5- </a:t>
            </a:r>
            <a:r>
              <a:rPr lang="ar-SA" sz="2000" b="1" dirty="0">
                <a:solidFill>
                  <a:schemeClr val="tx1"/>
                </a:solidFill>
              </a:rPr>
              <a:t>ذات تأثير جمالي على أحاسيس </a:t>
            </a:r>
            <a:r>
              <a:rPr lang="ar-SA" sz="2000" b="1" dirty="0" smtClean="0">
                <a:solidFill>
                  <a:schemeClr val="tx1"/>
                </a:solidFill>
              </a:rPr>
              <a:t>الأطفال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44008" y="5589240"/>
            <a:ext cx="4248472" cy="5040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7- </a:t>
            </a:r>
            <a:r>
              <a:rPr lang="ar-SA" sz="2000" b="1" dirty="0">
                <a:solidFill>
                  <a:schemeClr val="tx1"/>
                </a:solidFill>
              </a:rPr>
              <a:t>في نطاق المحصول اللغوي للطفل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1520" y="2564904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10- </a:t>
            </a:r>
            <a:r>
              <a:rPr lang="ar-SA" sz="2000" b="1" dirty="0">
                <a:solidFill>
                  <a:schemeClr val="tx1"/>
                </a:solidFill>
              </a:rPr>
              <a:t>الموضوعات حول خبرات حياتية </a:t>
            </a:r>
            <a:endParaRPr lang="en-US" sz="20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251520" y="3140968"/>
            <a:ext cx="4248472" cy="648072"/>
          </a:xfrm>
          <a:prstGeom prst="roundRect">
            <a:avLst/>
          </a:prstGeom>
          <a:solidFill>
            <a:srgbClr val="EAA72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11- </a:t>
            </a:r>
            <a:r>
              <a:rPr lang="ar-SA" b="1" dirty="0">
                <a:solidFill>
                  <a:schemeClr val="tx1"/>
                </a:solidFill>
              </a:rPr>
              <a:t>المحتوى </a:t>
            </a:r>
            <a:r>
              <a:rPr lang="ar-EG" b="1" dirty="0">
                <a:solidFill>
                  <a:schemeClr val="tx1"/>
                </a:solidFill>
              </a:rPr>
              <a:t>حول </a:t>
            </a:r>
            <a:r>
              <a:rPr lang="ar-SA" b="1" dirty="0" smtClean="0">
                <a:solidFill>
                  <a:schemeClr val="tx1"/>
                </a:solidFill>
              </a:rPr>
              <a:t>ما </a:t>
            </a:r>
            <a:r>
              <a:rPr lang="ar-SA" b="1" dirty="0">
                <a:solidFill>
                  <a:schemeClr val="tx1"/>
                </a:solidFill>
              </a:rPr>
              <a:t>يسأل الطفل عنه من خبرات</a:t>
            </a:r>
            <a:endParaRPr lang="en-US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251520" y="5661248"/>
            <a:ext cx="4248472" cy="504056"/>
          </a:xfrm>
          <a:prstGeom prst="roundRect">
            <a:avLst/>
          </a:prstGeom>
          <a:solidFill>
            <a:srgbClr val="EAA72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15- </a:t>
            </a:r>
            <a:r>
              <a:rPr lang="ar-SA" b="1" dirty="0">
                <a:solidFill>
                  <a:schemeClr val="tx1"/>
                </a:solidFill>
              </a:rPr>
              <a:t>الحلول التي تقدمها </a:t>
            </a:r>
            <a:r>
              <a:rPr lang="ar-SA" b="1" dirty="0" smtClean="0">
                <a:solidFill>
                  <a:schemeClr val="tx1"/>
                </a:solidFill>
              </a:rPr>
              <a:t>حلول </a:t>
            </a:r>
            <a:r>
              <a:rPr lang="ar-SA" b="1" dirty="0">
                <a:solidFill>
                  <a:schemeClr val="tx1"/>
                </a:solidFill>
              </a:rPr>
              <a:t>مقبولة و عملية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1520" y="4437112"/>
            <a:ext cx="4248472" cy="504056"/>
          </a:xfrm>
          <a:prstGeom prst="roundRect">
            <a:avLst/>
          </a:prstGeom>
          <a:solidFill>
            <a:srgbClr val="EAA72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400" b="1" dirty="0" smtClean="0">
              <a:solidFill>
                <a:srgbClr val="C00000"/>
              </a:solidFill>
            </a:endParaRPr>
          </a:p>
          <a:p>
            <a:r>
              <a:rPr lang="ar-EG" sz="2400" b="1" dirty="0" smtClean="0">
                <a:solidFill>
                  <a:srgbClr val="C00000"/>
                </a:solidFill>
              </a:rPr>
              <a:t>13- </a:t>
            </a:r>
            <a:r>
              <a:rPr lang="ar-SA" sz="2000" b="1" dirty="0" smtClean="0">
                <a:solidFill>
                  <a:schemeClr val="tx1"/>
                </a:solidFill>
              </a:rPr>
              <a:t>الحوار</a:t>
            </a:r>
            <a:r>
              <a:rPr lang="ar-EG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يكون  جذاب وسلس</a:t>
            </a:r>
            <a:endParaRPr lang="en-US" sz="2000" dirty="0">
              <a:solidFill>
                <a:schemeClr val="tx1"/>
              </a:solidFill>
            </a:endParaRPr>
          </a:p>
          <a:p>
            <a:pPr lvl="0"/>
            <a:endParaRPr lang="en-US" sz="20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251520" y="3861048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2400" b="1" dirty="0" smtClean="0">
                <a:solidFill>
                  <a:srgbClr val="C00000"/>
                </a:solidFill>
              </a:rPr>
              <a:t>12- </a:t>
            </a:r>
            <a:r>
              <a:rPr lang="ar-SA" b="1" dirty="0">
                <a:solidFill>
                  <a:schemeClr val="tx1"/>
                </a:solidFill>
              </a:rPr>
              <a:t>الشخصيات مألوفة لعالم الطفل قليلة قدر الإمكان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1520" y="5013176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14- </a:t>
            </a:r>
            <a:r>
              <a:rPr lang="ar-SA" sz="2000" b="1" dirty="0">
                <a:solidFill>
                  <a:schemeClr val="tx1"/>
                </a:solidFill>
              </a:rPr>
              <a:t>القصة </a:t>
            </a:r>
            <a:r>
              <a:rPr lang="ar-EG" sz="2000" b="1" dirty="0">
                <a:solidFill>
                  <a:schemeClr val="tx1"/>
                </a:solidFill>
              </a:rPr>
              <a:t>لها </a:t>
            </a:r>
            <a:r>
              <a:rPr lang="ar-SA" sz="2000" b="1" dirty="0">
                <a:solidFill>
                  <a:schemeClr val="tx1"/>
                </a:solidFill>
              </a:rPr>
              <a:t>نهاية سعيدة </a:t>
            </a:r>
            <a:endParaRPr lang="en-US" sz="2000" b="1" dirty="0"/>
          </a:p>
        </p:txBody>
      </p:sp>
      <p:sp>
        <p:nvSpPr>
          <p:cNvPr id="31" name="Right Brace 30"/>
          <p:cNvSpPr/>
          <p:nvPr/>
        </p:nvSpPr>
        <p:spPr>
          <a:xfrm rot="16200000">
            <a:off x="4103947" y="-639453"/>
            <a:ext cx="936104" cy="4176465"/>
          </a:xfrm>
          <a:prstGeom prst="rightBrace">
            <a:avLst>
              <a:gd name="adj1" fmla="val 14092"/>
              <a:gd name="adj2" fmla="val 50000"/>
            </a:avLst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2" name="Rounded Rectangle 31"/>
          <p:cNvSpPr/>
          <p:nvPr/>
        </p:nvSpPr>
        <p:spPr>
          <a:xfrm>
            <a:off x="4644008" y="3789040"/>
            <a:ext cx="4320480" cy="50405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2800" b="1" dirty="0" smtClean="0">
                <a:solidFill>
                  <a:srgbClr val="C00000"/>
                </a:solidFill>
              </a:rPr>
              <a:t>4-</a:t>
            </a:r>
            <a:r>
              <a:rPr lang="ar-SA" sz="2000" b="1" dirty="0"/>
              <a:t> </a:t>
            </a:r>
            <a:r>
              <a:rPr lang="ar-SA" b="1" dirty="0">
                <a:solidFill>
                  <a:schemeClr val="tx1"/>
                </a:solidFill>
              </a:rPr>
              <a:t>لها هدف تربوي</a:t>
            </a:r>
            <a:endParaRPr lang="en-US" dirty="0">
              <a:solidFill>
                <a:schemeClr val="tx1"/>
              </a:solidFill>
            </a:endParaRPr>
          </a:p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644008" y="5013176"/>
            <a:ext cx="4320480" cy="50405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6</a:t>
            </a:r>
            <a:r>
              <a:rPr lang="ar-EG" sz="2000" b="1" dirty="0" smtClean="0"/>
              <a:t>- </a:t>
            </a:r>
            <a:r>
              <a:rPr lang="ar-SA" sz="2000" b="1" dirty="0" smtClean="0">
                <a:solidFill>
                  <a:schemeClr val="tx1"/>
                </a:solidFill>
              </a:rPr>
              <a:t>تصف الأحداث اليومية و </a:t>
            </a:r>
            <a:r>
              <a:rPr lang="ar-SA" sz="2000" b="1" dirty="0">
                <a:solidFill>
                  <a:schemeClr val="tx1"/>
                </a:solidFill>
              </a:rPr>
              <a:t>تركز عليها</a:t>
            </a:r>
            <a:endParaRPr lang="en-US" sz="20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251520" y="1916832"/>
            <a:ext cx="4248472" cy="504056"/>
          </a:xfrm>
          <a:prstGeom prst="roundRect">
            <a:avLst/>
          </a:prstGeom>
          <a:solidFill>
            <a:srgbClr val="EAA72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9- </a:t>
            </a:r>
            <a:r>
              <a:rPr lang="ar-SA" b="1" dirty="0">
                <a:solidFill>
                  <a:schemeClr val="tx1"/>
                </a:solidFill>
              </a:rPr>
              <a:t>لها مغزى تهذيبي و خلقي لدى الأطفال</a:t>
            </a:r>
            <a:endParaRPr lang="en-U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571999" y="1916832"/>
            <a:ext cx="4392489" cy="5040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400" b="1" dirty="0" smtClean="0">
              <a:solidFill>
                <a:schemeClr val="tx1"/>
              </a:solidFill>
            </a:endParaRPr>
          </a:p>
          <a:p>
            <a:r>
              <a:rPr lang="ar-EG" sz="2800" b="1" dirty="0" smtClean="0">
                <a:solidFill>
                  <a:srgbClr val="C00000"/>
                </a:solidFill>
              </a:rPr>
              <a:t>1</a:t>
            </a:r>
            <a:r>
              <a:rPr lang="ar-EG" sz="2400" b="1" dirty="0" smtClean="0">
                <a:solidFill>
                  <a:schemeClr val="tx1"/>
                </a:solidFill>
              </a:rPr>
              <a:t>-</a:t>
            </a:r>
            <a:r>
              <a:rPr lang="ar-SA" b="1" dirty="0">
                <a:solidFill>
                  <a:schemeClr val="tx1"/>
                </a:solidFill>
              </a:rPr>
              <a:t> ملائم</a:t>
            </a:r>
            <a:r>
              <a:rPr lang="ar-EG" b="1" dirty="0">
                <a:solidFill>
                  <a:schemeClr val="tx1"/>
                </a:solidFill>
              </a:rPr>
              <a:t>تها </a:t>
            </a:r>
            <a:r>
              <a:rPr lang="ar-SA" b="1" dirty="0">
                <a:solidFill>
                  <a:schemeClr val="tx1"/>
                </a:solidFill>
              </a:rPr>
              <a:t> لفهم الأطفال و مسايرة لمراحل نموهم</a:t>
            </a:r>
            <a:endParaRPr lang="en-US" dirty="0">
              <a:solidFill>
                <a:schemeClr val="tx1"/>
              </a:solidFill>
            </a:endParaRPr>
          </a:p>
          <a:p>
            <a:pPr lvl="0"/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644008" y="6237312"/>
            <a:ext cx="4320480" cy="50405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8</a:t>
            </a:r>
            <a:r>
              <a:rPr lang="ar-EG" sz="2000" b="1" dirty="0" smtClean="0"/>
              <a:t>- </a:t>
            </a:r>
            <a:r>
              <a:rPr lang="ar-SA" sz="2000" b="1" dirty="0">
                <a:solidFill>
                  <a:schemeClr val="tx1"/>
                </a:solidFill>
              </a:rPr>
              <a:t>تزود الأطفال </a:t>
            </a:r>
            <a:r>
              <a:rPr lang="ar-EG" sz="2000" b="1" dirty="0" smtClean="0">
                <a:solidFill>
                  <a:schemeClr val="tx1"/>
                </a:solidFill>
              </a:rPr>
              <a:t>ب</a:t>
            </a:r>
            <a:r>
              <a:rPr lang="ar-SA" sz="2000" b="1" dirty="0" smtClean="0">
                <a:solidFill>
                  <a:schemeClr val="tx1"/>
                </a:solidFill>
              </a:rPr>
              <a:t>المعارف </a:t>
            </a:r>
            <a:r>
              <a:rPr lang="ar-SA" sz="2000" b="1" dirty="0">
                <a:solidFill>
                  <a:schemeClr val="tx1"/>
                </a:solidFill>
              </a:rPr>
              <a:t>و الخبرات </a:t>
            </a:r>
            <a:r>
              <a:rPr lang="ar-SA" sz="2000" b="1" dirty="0" smtClean="0">
                <a:solidFill>
                  <a:schemeClr val="tx1"/>
                </a:solidFill>
              </a:rPr>
              <a:t>الجديدة</a:t>
            </a:r>
            <a:endParaRPr lang="en-US" sz="20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251520" y="6237312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10- </a:t>
            </a:r>
            <a:r>
              <a:rPr lang="ar-SA" b="1" dirty="0">
                <a:solidFill>
                  <a:schemeClr val="tx1"/>
                </a:solidFill>
              </a:rPr>
              <a:t>الشخصيات</a:t>
            </a:r>
            <a:r>
              <a:rPr lang="ar-EG" b="1" dirty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تتضمن  أبطالا ً </a:t>
            </a:r>
            <a:r>
              <a:rPr lang="ar-EG" b="1" dirty="0" smtClean="0">
                <a:solidFill>
                  <a:schemeClr val="tx1"/>
                </a:solidFill>
              </a:rPr>
              <a:t>في نفس </a:t>
            </a:r>
            <a:r>
              <a:rPr lang="ar-SA" b="1" dirty="0">
                <a:solidFill>
                  <a:schemeClr val="tx1"/>
                </a:solidFill>
              </a:rPr>
              <a:t>عمر </a:t>
            </a:r>
            <a:r>
              <a:rPr lang="ar-SA" b="1" dirty="0" smtClean="0">
                <a:solidFill>
                  <a:schemeClr val="tx1"/>
                </a:solidFill>
              </a:rPr>
              <a:t>الطف</a:t>
            </a:r>
            <a:r>
              <a:rPr lang="ar-EG" b="1" dirty="0" smtClean="0">
                <a:solidFill>
                  <a:schemeClr val="tx1"/>
                </a:solidFill>
              </a:rPr>
              <a:t>ل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0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691273" y="44624"/>
            <a:ext cx="3608919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FF0000"/>
                </a:solidFill>
              </a:rPr>
              <a:t>وسائل عرض القصة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79512" y="1268760"/>
            <a:ext cx="5544616" cy="86409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b="1" dirty="0"/>
              <a:t>وهي تحتاج إلى مهارة </a:t>
            </a:r>
            <a:r>
              <a:rPr lang="ar-SA" b="1" dirty="0" smtClean="0"/>
              <a:t>فائقة</a:t>
            </a:r>
            <a:r>
              <a:rPr lang="ar-EG" b="1" dirty="0" smtClean="0"/>
              <a:t> </a:t>
            </a:r>
            <a:r>
              <a:rPr lang="ar-SA" b="1" dirty="0" smtClean="0"/>
              <a:t>و </a:t>
            </a:r>
            <a:r>
              <a:rPr lang="ar-SA" b="1" dirty="0"/>
              <a:t>تمكن شديد و سيطرة تامة على كل صغيرة و كبيرة في القصة ففي هذه الطريقة مواجهة مباشرة بين الرواة و المستمعين فالراوي يكون هو الوسيلة و الأداة في نفس الوقت.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724128" y="3645024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Horizontal Scroll 14"/>
          <p:cNvSpPr/>
          <p:nvPr/>
        </p:nvSpPr>
        <p:spPr>
          <a:xfrm>
            <a:off x="6084168" y="1268760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2000" b="1" dirty="0" smtClean="0">
                <a:solidFill>
                  <a:srgbClr val="FFFF00"/>
                </a:solidFill>
              </a:rPr>
              <a:t>أ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- </a:t>
            </a:r>
            <a:r>
              <a:rPr lang="ar-SA" sz="2000" b="1" dirty="0">
                <a:solidFill>
                  <a:srgbClr val="FFFF00"/>
                </a:solidFill>
              </a:rPr>
              <a:t>رواية القصة بدون وسيلة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724128" y="263691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79512" y="2204864"/>
            <a:ext cx="5544616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/>
              <a:t>تعتبر الخيوط </a:t>
            </a:r>
            <a:r>
              <a:rPr lang="ar-SA" b="1" dirty="0" smtClean="0"/>
              <a:t>من </a:t>
            </a:r>
            <a:r>
              <a:rPr lang="ar-SA" b="1" dirty="0"/>
              <a:t>الوسائل القديمة التي استخدمها الإنسان للمعرفة قبل اختراع الكتابة </a:t>
            </a:r>
            <a:r>
              <a:rPr lang="ar-EG" b="1" dirty="0"/>
              <a:t>.. و</a:t>
            </a:r>
            <a:r>
              <a:rPr lang="ar-SA" b="1" dirty="0"/>
              <a:t>اليوم هناك عدد من الأشكال يمكن تكوينها بالخيوط والأصابع أثناء رواية القصة ويربط تسلسل تكوينها بتسلسل الأحداث .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79512" y="3140968"/>
            <a:ext cx="5544616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EG" b="1" dirty="0">
                <a:solidFill>
                  <a:schemeClr val="tx1"/>
                </a:solidFill>
              </a:rPr>
              <a:t> </a:t>
            </a:r>
            <a:r>
              <a:rPr lang="ar-SA" b="1" dirty="0"/>
              <a:t>تعتبر واحدة من أقدم الوسائل التي تستخدم في رواية القصة وهى عبارة عن مشاركة باللعب بالأصابع في تشكيلات جميلة تعبر عن مضمون القصة المروية. 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724128" y="1772816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Horizontal Scroll 11"/>
          <p:cNvSpPr/>
          <p:nvPr/>
        </p:nvSpPr>
        <p:spPr>
          <a:xfrm>
            <a:off x="6084168" y="2204864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rgbClr val="FFFF00"/>
                </a:solidFill>
              </a:rPr>
              <a:t>ب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- استخ</a:t>
            </a:r>
            <a:r>
              <a:rPr lang="ar-EG" sz="2000" b="1" dirty="0" smtClean="0">
                <a:solidFill>
                  <a:srgbClr val="FFFF00"/>
                </a:solidFill>
              </a:rPr>
              <a:t>ــ</a:t>
            </a:r>
            <a:r>
              <a:rPr lang="ar-SA" sz="2000" b="1" dirty="0" smtClean="0">
                <a:solidFill>
                  <a:srgbClr val="FFFF00"/>
                </a:solidFill>
              </a:rPr>
              <a:t>دام الخ</a:t>
            </a:r>
            <a:r>
              <a:rPr lang="ar-EG" sz="2000" b="1" dirty="0" smtClean="0">
                <a:solidFill>
                  <a:srgbClr val="FFFF00"/>
                </a:solidFill>
              </a:rPr>
              <a:t>ــ</a:t>
            </a:r>
            <a:r>
              <a:rPr lang="ar-SA" sz="2000" b="1" dirty="0" smtClean="0">
                <a:solidFill>
                  <a:srgbClr val="FFFF00"/>
                </a:solidFill>
              </a:rPr>
              <a:t>يوط 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في</a:t>
            </a:r>
            <a:endParaRPr lang="ar-EG" sz="20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>
                <a:solidFill>
                  <a:srgbClr val="FFFF00"/>
                </a:solidFill>
              </a:rPr>
              <a:t>رواية القصة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6084168" y="3140968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rgbClr val="FFFF00"/>
                </a:solidFill>
              </a:rPr>
              <a:t>ج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- استخ</a:t>
            </a:r>
            <a:r>
              <a:rPr lang="ar-EG" sz="2000" b="1" dirty="0" smtClean="0">
                <a:solidFill>
                  <a:srgbClr val="FFFF00"/>
                </a:solidFill>
              </a:rPr>
              <a:t>ــ</a:t>
            </a:r>
            <a:r>
              <a:rPr lang="ar-SA" sz="2000" b="1" dirty="0" smtClean="0">
                <a:solidFill>
                  <a:srgbClr val="FFFF00"/>
                </a:solidFill>
              </a:rPr>
              <a:t>دام الأص</a:t>
            </a:r>
            <a:r>
              <a:rPr lang="ar-EG" sz="2000" b="1" dirty="0" smtClean="0">
                <a:solidFill>
                  <a:srgbClr val="FFFF00"/>
                </a:solidFill>
              </a:rPr>
              <a:t>ــ</a:t>
            </a:r>
            <a:r>
              <a:rPr lang="ar-SA" sz="2000" b="1" dirty="0" smtClean="0">
                <a:solidFill>
                  <a:srgbClr val="FFFF00"/>
                </a:solidFill>
              </a:rPr>
              <a:t>ابع ف</a:t>
            </a:r>
            <a:r>
              <a:rPr lang="ar-EG" sz="2000" b="1" dirty="0" smtClean="0">
                <a:solidFill>
                  <a:srgbClr val="FFFF00"/>
                </a:solidFill>
              </a:rPr>
              <a:t>ـ</a:t>
            </a:r>
            <a:r>
              <a:rPr lang="ar-SA" sz="2000" b="1" dirty="0" smtClean="0">
                <a:solidFill>
                  <a:srgbClr val="FFFF00"/>
                </a:solidFill>
              </a:rPr>
              <a:t>ي</a:t>
            </a:r>
            <a:endParaRPr lang="ar-EG" sz="20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>
                <a:solidFill>
                  <a:srgbClr val="FFFF00"/>
                </a:solidFill>
              </a:rPr>
              <a:t>رواية القصة للأطفال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6084168" y="4869160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rgbClr val="FFFF00"/>
                </a:solidFill>
              </a:rPr>
              <a:t>ه</a:t>
            </a:r>
            <a:r>
              <a:rPr lang="ar-EG" sz="2000" b="1" dirty="0" smtClean="0">
                <a:solidFill>
                  <a:srgbClr val="FFFF00"/>
                </a:solidFill>
              </a:rPr>
              <a:t>ـ </a:t>
            </a:r>
            <a:r>
              <a:rPr lang="ar-SA" sz="2000" b="1" dirty="0" smtClean="0">
                <a:solidFill>
                  <a:srgbClr val="FFFF00"/>
                </a:solidFill>
              </a:rPr>
              <a:t>- </a:t>
            </a:r>
            <a:r>
              <a:rPr lang="ar-SA" sz="2000" b="1" dirty="0">
                <a:solidFill>
                  <a:srgbClr val="FFFF00"/>
                </a:solidFill>
              </a:rPr>
              <a:t>استخدام ألآت </a:t>
            </a:r>
            <a:r>
              <a:rPr lang="ar-SA" sz="2000" b="1" dirty="0" smtClean="0">
                <a:solidFill>
                  <a:srgbClr val="FFFF00"/>
                </a:solidFill>
              </a:rPr>
              <a:t>الموسيقية</a:t>
            </a:r>
            <a:endParaRPr lang="ar-EG" sz="20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>
                <a:solidFill>
                  <a:srgbClr val="FFFF00"/>
                </a:solidFill>
              </a:rPr>
              <a:t>في رواية القصة :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8" name="Horizontal Scroll 17"/>
          <p:cNvSpPr/>
          <p:nvPr/>
        </p:nvSpPr>
        <p:spPr>
          <a:xfrm>
            <a:off x="6084168" y="4005064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000" b="1" dirty="0" smtClean="0">
              <a:solidFill>
                <a:srgbClr val="FFFF00"/>
              </a:solidFill>
            </a:endParaRPr>
          </a:p>
          <a:p>
            <a:r>
              <a:rPr lang="ar-SA" sz="2000" b="1" dirty="0" smtClean="0">
                <a:solidFill>
                  <a:srgbClr val="FFFF00"/>
                </a:solidFill>
              </a:rPr>
              <a:t>د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- استخ</a:t>
            </a:r>
            <a:r>
              <a:rPr lang="ar-EG" sz="2000" b="1" dirty="0" smtClean="0">
                <a:solidFill>
                  <a:srgbClr val="FFFF00"/>
                </a:solidFill>
              </a:rPr>
              <a:t>ــ</a:t>
            </a:r>
            <a:r>
              <a:rPr lang="ar-SA" sz="2000" b="1" dirty="0" smtClean="0">
                <a:solidFill>
                  <a:srgbClr val="FFFF00"/>
                </a:solidFill>
              </a:rPr>
              <a:t>دام الع</a:t>
            </a:r>
            <a:r>
              <a:rPr lang="ar-EG" sz="2000" b="1" dirty="0" smtClean="0">
                <a:solidFill>
                  <a:srgbClr val="FFFF00"/>
                </a:solidFill>
              </a:rPr>
              <a:t>ــــ</a:t>
            </a:r>
            <a:r>
              <a:rPr lang="ar-SA" sz="2000" b="1" dirty="0" smtClean="0">
                <a:solidFill>
                  <a:srgbClr val="FFFF00"/>
                </a:solidFill>
              </a:rPr>
              <a:t>رائس </a:t>
            </a:r>
            <a:endParaRPr lang="ar-EG" sz="20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والمجسمات </a:t>
            </a:r>
            <a:r>
              <a:rPr lang="ar-SA" sz="2000" b="1" dirty="0">
                <a:solidFill>
                  <a:srgbClr val="FFFF00"/>
                </a:solidFill>
              </a:rPr>
              <a:t>في رواية</a:t>
            </a:r>
            <a:r>
              <a:rPr lang="ar-EG" sz="2000" b="1" dirty="0">
                <a:solidFill>
                  <a:srgbClr val="FFFF00"/>
                </a:solidFill>
              </a:rPr>
              <a:t> </a:t>
            </a:r>
            <a:r>
              <a:rPr lang="ar-EG" sz="2000" b="1" dirty="0" smtClean="0">
                <a:solidFill>
                  <a:srgbClr val="FFFF00"/>
                </a:solidFill>
              </a:rPr>
              <a:t>ا</a:t>
            </a:r>
            <a:r>
              <a:rPr lang="ar-SA" sz="2000" b="1" dirty="0">
                <a:solidFill>
                  <a:srgbClr val="FFFF00"/>
                </a:solidFill>
              </a:rPr>
              <a:t>لقصة</a:t>
            </a:r>
            <a:endParaRPr lang="ar-EG" sz="2000" b="1" dirty="0">
              <a:solidFill>
                <a:srgbClr val="FFFF00"/>
              </a:solidFill>
            </a:endParaRPr>
          </a:p>
          <a:p>
            <a:pPr algn="ctr"/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724128" y="5373216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724128" y="4509120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Horizontal Scroll 21"/>
          <p:cNvSpPr/>
          <p:nvPr/>
        </p:nvSpPr>
        <p:spPr>
          <a:xfrm>
            <a:off x="6084168" y="5733256"/>
            <a:ext cx="2880320" cy="864096"/>
          </a:xfrm>
          <a:prstGeom prst="horizontalScroll">
            <a:avLst/>
          </a:prstGeom>
          <a:solidFill>
            <a:srgbClr val="0000CC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rgbClr val="FFFF00"/>
                </a:solidFill>
              </a:rPr>
              <a:t>و</a:t>
            </a:r>
            <a:r>
              <a:rPr lang="ar-EG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 smtClean="0">
                <a:solidFill>
                  <a:srgbClr val="FFFF00"/>
                </a:solidFill>
              </a:rPr>
              <a:t>- </a:t>
            </a:r>
            <a:r>
              <a:rPr lang="ar-SA" sz="2000" b="1" dirty="0">
                <a:solidFill>
                  <a:srgbClr val="FFFF00"/>
                </a:solidFill>
              </a:rPr>
              <a:t>استخدام الكتاب في </a:t>
            </a:r>
            <a:r>
              <a:rPr lang="ar-SA" sz="2000" b="1" dirty="0" smtClean="0">
                <a:solidFill>
                  <a:srgbClr val="FFFF00"/>
                </a:solidFill>
              </a:rPr>
              <a:t>رواية</a:t>
            </a:r>
            <a:endParaRPr lang="ar-EG" sz="20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 </a:t>
            </a:r>
            <a:r>
              <a:rPr lang="ar-SA" sz="2000" b="1" dirty="0">
                <a:solidFill>
                  <a:srgbClr val="FFFF00"/>
                </a:solidFill>
              </a:rPr>
              <a:t>القصة للأطفال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724128" y="623731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79512" y="4077072"/>
            <a:ext cx="5544616" cy="86409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/>
              <a:t>يستخدم هذا الأسلوب بالاستعانة بعرائس أو دمى مصنوعة من القماش أو الخامات الفنية البسيطة ، تعبر عن شخصيات الحكاية المروية</a:t>
            </a:r>
            <a:endParaRPr lang="en-US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79512" y="5013176"/>
            <a:ext cx="5544616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b="1" dirty="0"/>
              <a:t>هو واحد من الأساليب الشعبية القديمة التي كانت تستخدم في رواية القصة. </a:t>
            </a:r>
            <a:endParaRPr lang="en-US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179512" y="5949280"/>
            <a:ext cx="5544616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b="1" dirty="0"/>
              <a:t>تناسب هذه الطريقة أطفال </a:t>
            </a:r>
            <a:r>
              <a:rPr lang="ar-SA" b="1" dirty="0" smtClean="0"/>
              <a:t>الروضة، </a:t>
            </a:r>
            <a:r>
              <a:rPr lang="ar-EG" b="1" dirty="0" smtClean="0"/>
              <a:t>كما أنها </a:t>
            </a:r>
            <a:r>
              <a:rPr lang="ar-SA" b="1" dirty="0" smtClean="0"/>
              <a:t>غير </a:t>
            </a:r>
            <a:r>
              <a:rPr lang="ar-SA" b="1" dirty="0"/>
              <a:t>مكلفة ولكنها تحتاج إلى تنفيذ بعض القواعد الإضافية لقواعد فن رواية القصة الأساسية ففي هذه الطريقة تستخدم المعلمة القصة ذاتها كوسيلة معينة عند روايتها له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60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571999" y="2564904"/>
            <a:ext cx="4392489" cy="504056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endParaRPr lang="ar-EG" b="1" dirty="0"/>
          </a:p>
          <a:p>
            <a:endParaRPr lang="ar-EG" b="1" dirty="0" smtClean="0">
              <a:solidFill>
                <a:srgbClr val="0000CC"/>
              </a:solidFill>
            </a:endParaRPr>
          </a:p>
          <a:p>
            <a:r>
              <a:rPr lang="ar-EG" sz="2400" b="1" dirty="0" smtClean="0">
                <a:solidFill>
                  <a:srgbClr val="C00000"/>
                </a:solidFill>
              </a:rPr>
              <a:t>2</a:t>
            </a:r>
            <a:r>
              <a:rPr lang="ar-EG" b="1" dirty="0" smtClean="0">
                <a:solidFill>
                  <a:srgbClr val="0000CC"/>
                </a:solidFill>
              </a:rPr>
              <a:t>-</a:t>
            </a:r>
            <a:r>
              <a:rPr lang="ar-SA" b="1" dirty="0">
                <a:solidFill>
                  <a:srgbClr val="0000CC"/>
                </a:solidFill>
              </a:rPr>
              <a:t> القدرة على التخيل و الابتكار</a:t>
            </a:r>
            <a:endParaRPr lang="ar-EG" b="1" dirty="0" smtClean="0"/>
          </a:p>
          <a:p>
            <a:endParaRPr lang="ar-EG" sz="2400" b="1" dirty="0" smtClean="0">
              <a:solidFill>
                <a:srgbClr val="0000CC"/>
              </a:solidFill>
            </a:endParaRPr>
          </a:p>
          <a:p>
            <a:pPr lvl="0"/>
            <a:r>
              <a:rPr lang="ar-EG" sz="2400" b="1" dirty="0" smtClean="0">
                <a:solidFill>
                  <a:srgbClr val="0000CC"/>
                </a:solidFill>
              </a:rPr>
              <a:t>2-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483768" y="260648"/>
            <a:ext cx="5112568" cy="732589"/>
          </a:xfrm>
          <a:prstGeom prst="roundRect">
            <a:avLst/>
          </a:prstGeom>
          <a:solidFill>
            <a:srgbClr val="0000CC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000" b="1" dirty="0" smtClean="0"/>
          </a:p>
          <a:p>
            <a:r>
              <a:rPr lang="ar-SA" sz="4000" b="1" dirty="0" smtClean="0"/>
              <a:t>خصائص</a:t>
            </a:r>
            <a:r>
              <a:rPr lang="ar-EG" sz="4000" b="1" dirty="0" smtClean="0"/>
              <a:t> راوي</a:t>
            </a:r>
            <a:r>
              <a:rPr lang="ar-SA" sz="4000" b="1" dirty="0" smtClean="0"/>
              <a:t> القص</a:t>
            </a:r>
            <a:r>
              <a:rPr lang="ar-EG" sz="4000" b="1" dirty="0" smtClean="0"/>
              <a:t>ة</a:t>
            </a:r>
            <a:r>
              <a:rPr lang="ar-SA" sz="4000" b="1" dirty="0" smtClean="0"/>
              <a:t> الجيد</a:t>
            </a:r>
            <a:endParaRPr lang="en-US" sz="4000" dirty="0"/>
          </a:p>
          <a:p>
            <a:pPr algn="ctr"/>
            <a:endParaRPr lang="ar-EG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4644008" y="3140968"/>
            <a:ext cx="4320480" cy="504056"/>
          </a:xfrm>
          <a:prstGeom prst="roundRect">
            <a:avLst/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800" b="1" dirty="0">
                <a:solidFill>
                  <a:srgbClr val="C00000"/>
                </a:solidFill>
              </a:rPr>
              <a:t>3</a:t>
            </a:r>
            <a:r>
              <a:rPr lang="ar-EG" sz="2400" b="1" dirty="0" smtClean="0">
                <a:solidFill>
                  <a:schemeClr val="tx1"/>
                </a:solidFill>
              </a:rPr>
              <a:t>-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rgbClr val="0000CC"/>
                </a:solidFill>
              </a:rPr>
              <a:t>الاستمتاع بالفكاهة و الخرافات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44008" y="4365104"/>
            <a:ext cx="4320480" cy="504056"/>
          </a:xfrm>
          <a:prstGeom prst="roundRect">
            <a:avLst/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5- </a:t>
            </a:r>
            <a:r>
              <a:rPr lang="ar-SA" sz="2000" b="1" dirty="0">
                <a:solidFill>
                  <a:srgbClr val="0000CC"/>
                </a:solidFill>
              </a:rPr>
              <a:t>أن يكون على قدر كبير من النشاط و الحركة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1520" y="2564904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400" b="1" dirty="0" smtClean="0">
              <a:solidFill>
                <a:srgbClr val="C00000"/>
              </a:solidFill>
            </a:endParaRPr>
          </a:p>
          <a:p>
            <a:r>
              <a:rPr lang="ar-EG" sz="2400" b="1" dirty="0">
                <a:solidFill>
                  <a:srgbClr val="C00000"/>
                </a:solidFill>
              </a:rPr>
              <a:t>8</a:t>
            </a:r>
            <a:r>
              <a:rPr lang="ar-EG" sz="2400" b="1" dirty="0" smtClean="0">
                <a:solidFill>
                  <a:srgbClr val="C00000"/>
                </a:solidFill>
              </a:rPr>
              <a:t>- </a:t>
            </a:r>
            <a:r>
              <a:rPr lang="ar-SA" sz="2000" b="1" dirty="0">
                <a:solidFill>
                  <a:srgbClr val="0000CC"/>
                </a:solidFill>
              </a:rPr>
              <a:t>القدرة على الاستماع</a:t>
            </a:r>
            <a:endParaRPr lang="en-US" sz="2000" dirty="0">
              <a:solidFill>
                <a:srgbClr val="0000CC"/>
              </a:solidFill>
            </a:endParaRPr>
          </a:p>
          <a:p>
            <a:pPr lvl="0"/>
            <a:endParaRPr lang="en-US" sz="2000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251520" y="3140968"/>
            <a:ext cx="4248472" cy="64807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9- </a:t>
            </a:r>
            <a:r>
              <a:rPr lang="ar-SA" sz="2000" b="1" dirty="0">
                <a:solidFill>
                  <a:srgbClr val="0000CC"/>
                </a:solidFill>
              </a:rPr>
              <a:t>يجعل لغته وأسلوبه </a:t>
            </a:r>
            <a:r>
              <a:rPr lang="ar-EG" sz="2000" b="1" dirty="0" smtClean="0">
                <a:solidFill>
                  <a:srgbClr val="0000CC"/>
                </a:solidFill>
              </a:rPr>
              <a:t>في سرد </a:t>
            </a:r>
            <a:r>
              <a:rPr lang="ar-SA" sz="2000" b="1" dirty="0" smtClean="0">
                <a:solidFill>
                  <a:srgbClr val="0000CC"/>
                </a:solidFill>
              </a:rPr>
              <a:t>القصة </a:t>
            </a:r>
            <a:r>
              <a:rPr lang="ar-SA" sz="2000" b="1" dirty="0">
                <a:solidFill>
                  <a:srgbClr val="0000CC"/>
                </a:solidFill>
              </a:rPr>
              <a:t>مناسبين </a:t>
            </a:r>
            <a:endParaRPr lang="en-US" sz="20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251520" y="4437112"/>
            <a:ext cx="424847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400" b="1" dirty="0" smtClean="0">
              <a:solidFill>
                <a:srgbClr val="C00000"/>
              </a:solidFill>
            </a:endParaRPr>
          </a:p>
          <a:p>
            <a:r>
              <a:rPr lang="ar-EG" sz="2400" b="1" dirty="0" smtClean="0">
                <a:solidFill>
                  <a:srgbClr val="C00000"/>
                </a:solidFill>
              </a:rPr>
              <a:t>11- </a:t>
            </a:r>
            <a:r>
              <a:rPr lang="ar-SA" sz="2000" b="1" dirty="0" smtClean="0">
                <a:solidFill>
                  <a:srgbClr val="0000CC"/>
                </a:solidFill>
              </a:rPr>
              <a:t>القدرة </a:t>
            </a:r>
            <a:r>
              <a:rPr lang="ar-SA" sz="2000" b="1" dirty="0">
                <a:solidFill>
                  <a:srgbClr val="0000CC"/>
                </a:solidFill>
              </a:rPr>
              <a:t>على التحكم في مزاجه الشخصي</a:t>
            </a:r>
            <a:endParaRPr lang="en-US" sz="2000" dirty="0">
              <a:solidFill>
                <a:srgbClr val="0000CC"/>
              </a:solidFill>
            </a:endParaRPr>
          </a:p>
          <a:p>
            <a:pPr lvl="0"/>
            <a:endParaRPr lang="en-US" sz="20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251520" y="3861048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EG" sz="2400" b="1" dirty="0" smtClean="0">
                <a:solidFill>
                  <a:srgbClr val="C00000"/>
                </a:solidFill>
              </a:rPr>
              <a:t>10- </a:t>
            </a:r>
            <a:r>
              <a:rPr lang="ar-SA" sz="2000" b="1" dirty="0">
                <a:solidFill>
                  <a:srgbClr val="0000CC"/>
                </a:solidFill>
              </a:rPr>
              <a:t>أن يكون لديه قدر كبير من الثقة بالنفس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1520" y="5013176"/>
            <a:ext cx="42484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EG" sz="2400" b="1" dirty="0" smtClean="0">
              <a:solidFill>
                <a:srgbClr val="C00000"/>
              </a:solidFill>
            </a:endParaRPr>
          </a:p>
          <a:p>
            <a:r>
              <a:rPr lang="ar-EG" sz="2400" b="1" dirty="0" smtClean="0">
                <a:solidFill>
                  <a:srgbClr val="C00000"/>
                </a:solidFill>
              </a:rPr>
              <a:t>12- </a:t>
            </a:r>
            <a:r>
              <a:rPr lang="ar-SA" sz="2000" b="1" dirty="0" smtClean="0">
                <a:solidFill>
                  <a:srgbClr val="0000CC"/>
                </a:solidFill>
              </a:rPr>
              <a:t>سر</a:t>
            </a:r>
            <a:r>
              <a:rPr lang="ar-EG" sz="2000" b="1" dirty="0" smtClean="0">
                <a:solidFill>
                  <a:srgbClr val="0000CC"/>
                </a:solidFill>
              </a:rPr>
              <a:t>عة</a:t>
            </a:r>
            <a:r>
              <a:rPr lang="ar-SA" sz="2000" b="1" dirty="0" smtClean="0">
                <a:solidFill>
                  <a:srgbClr val="0000CC"/>
                </a:solidFill>
              </a:rPr>
              <a:t> </a:t>
            </a:r>
            <a:r>
              <a:rPr lang="ar-SA" sz="2000" b="1" dirty="0">
                <a:solidFill>
                  <a:srgbClr val="0000CC"/>
                </a:solidFill>
              </a:rPr>
              <a:t>التصرف في المواقف الحرجة</a:t>
            </a:r>
            <a:endParaRPr lang="en-US" sz="2000" dirty="0">
              <a:solidFill>
                <a:srgbClr val="0000CC"/>
              </a:solidFill>
            </a:endParaRPr>
          </a:p>
          <a:p>
            <a:pPr lvl="0"/>
            <a:endParaRPr lang="en-US" sz="2000" b="1" dirty="0"/>
          </a:p>
        </p:txBody>
      </p:sp>
      <p:sp>
        <p:nvSpPr>
          <p:cNvPr id="31" name="Right Brace 30"/>
          <p:cNvSpPr/>
          <p:nvPr/>
        </p:nvSpPr>
        <p:spPr>
          <a:xfrm rot="16200000">
            <a:off x="4103947" y="-639453"/>
            <a:ext cx="936104" cy="4176465"/>
          </a:xfrm>
          <a:prstGeom prst="rightBrace">
            <a:avLst>
              <a:gd name="adj1" fmla="val 14092"/>
              <a:gd name="adj2" fmla="val 50000"/>
            </a:avLst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2" name="Rounded Rectangle 31"/>
          <p:cNvSpPr/>
          <p:nvPr/>
        </p:nvSpPr>
        <p:spPr>
          <a:xfrm>
            <a:off x="4644008" y="3789040"/>
            <a:ext cx="4320480" cy="504056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4-</a:t>
            </a:r>
            <a:r>
              <a:rPr lang="ar-SA" sz="2000" b="1" dirty="0"/>
              <a:t> </a:t>
            </a:r>
            <a:r>
              <a:rPr lang="ar-SA" b="1" dirty="0">
                <a:solidFill>
                  <a:srgbClr val="0000CC"/>
                </a:solidFill>
              </a:rPr>
              <a:t>القدرة على مزج نفسه بأفكار </a:t>
            </a:r>
            <a:r>
              <a:rPr lang="ar-SA" b="1" dirty="0" smtClean="0">
                <a:solidFill>
                  <a:srgbClr val="0000CC"/>
                </a:solidFill>
              </a:rPr>
              <a:t>الشخصيات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644008" y="5013176"/>
            <a:ext cx="4320480" cy="504056"/>
          </a:xfrm>
          <a:prstGeom prst="roundRect">
            <a:avLst/>
          </a:prstGeom>
          <a:ln>
            <a:solidFill>
              <a:srgbClr val="80008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800" b="1" dirty="0" smtClean="0">
                <a:solidFill>
                  <a:srgbClr val="C00000"/>
                </a:solidFill>
              </a:rPr>
              <a:t>6</a:t>
            </a:r>
            <a:r>
              <a:rPr lang="ar-EG" sz="2000" b="1" dirty="0" smtClean="0"/>
              <a:t>- </a:t>
            </a:r>
            <a:r>
              <a:rPr lang="ar-SA" sz="2000" b="1" dirty="0">
                <a:solidFill>
                  <a:srgbClr val="0000CC"/>
                </a:solidFill>
              </a:rPr>
              <a:t>أن يكون ذا صوت متميز </a:t>
            </a:r>
            <a:endParaRPr lang="en-US" sz="20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251520" y="1916832"/>
            <a:ext cx="424847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EG" sz="2400" b="1" dirty="0" smtClean="0">
                <a:solidFill>
                  <a:srgbClr val="C00000"/>
                </a:solidFill>
              </a:rPr>
              <a:t>7-</a:t>
            </a:r>
            <a:r>
              <a:rPr lang="ar-EG" b="1" dirty="0"/>
              <a:t> </a:t>
            </a:r>
            <a:r>
              <a:rPr lang="ar-SA" sz="2000" b="1" dirty="0">
                <a:solidFill>
                  <a:srgbClr val="0000CC"/>
                </a:solidFill>
              </a:rPr>
              <a:t>الألفة باللغة و القدرة على السيطرة عليها</a:t>
            </a:r>
            <a:endParaRPr lang="en-U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571999" y="1916832"/>
            <a:ext cx="4392489" cy="504056"/>
          </a:xfrm>
          <a:prstGeom prst="roundRect">
            <a:avLst/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400" b="1" dirty="0" smtClean="0">
              <a:solidFill>
                <a:schemeClr val="tx1"/>
              </a:solidFill>
            </a:endParaRPr>
          </a:p>
          <a:p>
            <a:r>
              <a:rPr lang="ar-EG" sz="2800" b="1" dirty="0" smtClean="0">
                <a:solidFill>
                  <a:srgbClr val="C00000"/>
                </a:solidFill>
              </a:rPr>
              <a:t>1</a:t>
            </a:r>
            <a:r>
              <a:rPr lang="ar-EG" sz="2400" b="1" dirty="0" smtClean="0">
                <a:solidFill>
                  <a:schemeClr val="tx1"/>
                </a:solidFill>
              </a:rPr>
              <a:t>- </a:t>
            </a:r>
            <a:r>
              <a:rPr lang="ar-SA" b="1" dirty="0">
                <a:solidFill>
                  <a:srgbClr val="0000CC"/>
                </a:solidFill>
              </a:rPr>
              <a:t>الموهبة مع الخبرة و </a:t>
            </a:r>
            <a:r>
              <a:rPr lang="ar-SA" b="1" dirty="0" smtClean="0">
                <a:solidFill>
                  <a:srgbClr val="0000CC"/>
                </a:solidFill>
              </a:rPr>
              <a:t>التدريب</a:t>
            </a:r>
            <a:endParaRPr lang="ar-EG" b="1" dirty="0" smtClean="0">
              <a:solidFill>
                <a:srgbClr val="0000CC"/>
              </a:solidFill>
            </a:endParaRP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Brace 4"/>
          <p:cNvSpPr/>
          <p:nvPr/>
        </p:nvSpPr>
        <p:spPr>
          <a:xfrm rot="16200000">
            <a:off x="4337973" y="-1773578"/>
            <a:ext cx="504057" cy="586865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" name="Down Arrow 24"/>
          <p:cNvSpPr/>
          <p:nvPr/>
        </p:nvSpPr>
        <p:spPr>
          <a:xfrm>
            <a:off x="4499992" y="1169885"/>
            <a:ext cx="216024" cy="458915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Rounded Rectangle 14"/>
          <p:cNvSpPr/>
          <p:nvPr/>
        </p:nvSpPr>
        <p:spPr>
          <a:xfrm>
            <a:off x="6084168" y="2924944"/>
            <a:ext cx="2880320" cy="37444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b="1" dirty="0" smtClean="0">
              <a:solidFill>
                <a:srgbClr val="0000CC"/>
              </a:solidFill>
            </a:endParaRPr>
          </a:p>
          <a:p>
            <a:endParaRPr lang="ar-EG" b="1" dirty="0" smtClean="0">
              <a:solidFill>
                <a:srgbClr val="0000CC"/>
              </a:solidFill>
            </a:endParaRPr>
          </a:p>
          <a:p>
            <a:endParaRPr lang="ar-EG" b="1" dirty="0" smtClean="0">
              <a:solidFill>
                <a:srgbClr val="0000CC"/>
              </a:solidFill>
            </a:endParaRPr>
          </a:p>
          <a:p>
            <a:pPr algn="just"/>
            <a:r>
              <a:rPr lang="ar-SA" b="1" dirty="0" smtClean="0">
                <a:solidFill>
                  <a:srgbClr val="0000CC"/>
                </a:solidFill>
              </a:rPr>
              <a:t>وذلك </a:t>
            </a:r>
            <a:r>
              <a:rPr lang="ar-SA" b="1" dirty="0">
                <a:solidFill>
                  <a:srgbClr val="0000CC"/>
                </a:solidFill>
              </a:rPr>
              <a:t>بتنظيم الأطفال بحيث يكونوا قريبين من محيط رؤيا العين للراوي (المعلم) وفى اتجاه مباشر له ووضع الدائرة المعروف أحسن تنظيم لمجموعة صغيرة من الأطفال و يجب أن يكون المعلم في وسط القوس و لا يكون هناك طفل يحجب عنه الرؤية و صغار الأطفال يجب أن يكونوا قريبين بدنيا ً من المعلمة لكي يكونوا قريبين ذهنيا ً لأن القرب المكاني يخلق فيهم الشعور بالقرب الروحي</a:t>
            </a:r>
            <a:r>
              <a:rPr lang="ar-SA" sz="2400" b="1" dirty="0" smtClean="0"/>
              <a:t>.</a:t>
            </a:r>
            <a:endParaRPr lang="ar-EG" sz="2400" b="1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107504" y="2924943"/>
            <a:ext cx="2808312" cy="367240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000" b="1" dirty="0">
              <a:solidFill>
                <a:schemeClr val="tx1"/>
              </a:solidFill>
            </a:endParaRPr>
          </a:p>
          <a:p>
            <a:pPr algn="ctr"/>
            <a:endParaRPr lang="ar-EG" sz="2000" b="1" dirty="0" smtClean="0">
              <a:solidFill>
                <a:schemeClr val="tx1"/>
              </a:solidFill>
            </a:endParaRPr>
          </a:p>
          <a:p>
            <a:pPr algn="ctr"/>
            <a:endParaRPr lang="ar-EG" sz="2000" b="1" dirty="0">
              <a:solidFill>
                <a:schemeClr val="tx1"/>
              </a:solidFill>
            </a:endParaRPr>
          </a:p>
          <a:p>
            <a:pPr algn="just"/>
            <a:r>
              <a:rPr lang="ar-SA" b="1" dirty="0">
                <a:solidFill>
                  <a:schemeClr val="tx1"/>
                </a:solidFill>
              </a:rPr>
              <a:t>بحيث يضع الراوي نفسه في المواقف التي تمر بها القصة و يتأثر بها و يحاول أن يترجمها في صدق و إخلاص و راوي القصة لا يلعب دورا ًتمثيليا ً في القصة كما يفعل الممثل في المسرحية و لكنه يوقظ خيالات الأطفال و يثيرها.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ar-EG" sz="2400" b="1" dirty="0" smtClean="0">
              <a:solidFill>
                <a:schemeClr val="tx1"/>
              </a:solidFill>
            </a:endParaRPr>
          </a:p>
          <a:p>
            <a:pPr algn="ctr"/>
            <a:endParaRPr lang="ar-EG" sz="2400" b="1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05313" y="2924944"/>
            <a:ext cx="2634839" cy="37444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800" b="1" dirty="0" smtClean="0">
              <a:solidFill>
                <a:srgbClr val="0000CC"/>
              </a:solidFill>
            </a:endParaRPr>
          </a:p>
          <a:p>
            <a:pPr algn="just"/>
            <a:r>
              <a:rPr lang="ar-SA" b="1" dirty="0">
                <a:solidFill>
                  <a:schemeClr val="tx1"/>
                </a:solidFill>
              </a:rPr>
              <a:t>أي التلقائية و البعد عن التكلف و التظاهر وفن رواية القصة الأطفال فن للتسلية و المتعة و من أجل ذلك فالكلمات الكثيرة المألوفة تعد أحسن الكلمات و الأسلوب السهل الواضح يعد أفضل الأساليب و الراوي الجيد لابد أن يكون متمكن من لغة القصة و متمكنا ًمن الكلمات فينطقها نطقا سليما. ً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 </a:t>
            </a:r>
            <a:endParaRPr lang="ar-EG" sz="28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1547664" y="1169885"/>
            <a:ext cx="216024" cy="458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" name="Down Arrow 17"/>
          <p:cNvSpPr/>
          <p:nvPr/>
        </p:nvSpPr>
        <p:spPr>
          <a:xfrm>
            <a:off x="7380312" y="1169885"/>
            <a:ext cx="216024" cy="458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tx1"/>
              </a:solidFill>
            </a:endParaRPr>
          </a:p>
        </p:txBody>
      </p:sp>
      <p:sp>
        <p:nvSpPr>
          <p:cNvPr id="2" name="Down Arrow Callout 1"/>
          <p:cNvSpPr/>
          <p:nvPr/>
        </p:nvSpPr>
        <p:spPr>
          <a:xfrm>
            <a:off x="6228184" y="1651873"/>
            <a:ext cx="2592288" cy="1273071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 smtClean="0"/>
              <a:t>1- </a:t>
            </a:r>
            <a:r>
              <a:rPr lang="ar-SA" sz="2400" b="1" dirty="0" smtClean="0"/>
              <a:t>جلسة </a:t>
            </a:r>
            <a:r>
              <a:rPr lang="ar-SA" sz="2400" b="1" dirty="0"/>
              <a:t>القصة وأعداد الوضع البدني للأطفال</a:t>
            </a:r>
            <a:endParaRPr lang="ar-EG" sz="2400" b="1" dirty="0">
              <a:solidFill>
                <a:srgbClr val="0000CC"/>
              </a:solidFill>
            </a:endParaRPr>
          </a:p>
        </p:txBody>
      </p:sp>
      <p:sp>
        <p:nvSpPr>
          <p:cNvPr id="23" name="Down Arrow Callout 22"/>
          <p:cNvSpPr/>
          <p:nvPr/>
        </p:nvSpPr>
        <p:spPr>
          <a:xfrm>
            <a:off x="3491880" y="1628800"/>
            <a:ext cx="2304256" cy="1296144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solidFill>
                  <a:srgbClr val="0000CC"/>
                </a:solidFill>
              </a:rPr>
              <a:t>2</a:t>
            </a:r>
            <a:r>
              <a:rPr lang="ar-SA" sz="2400" b="1" dirty="0"/>
              <a:t>- رواية القصة في بساطة مباشرة</a:t>
            </a:r>
            <a:endParaRPr lang="ar-EG" sz="2400" b="1" dirty="0">
              <a:solidFill>
                <a:srgbClr val="0000CC"/>
              </a:solidFill>
            </a:endParaRPr>
          </a:p>
        </p:txBody>
      </p:sp>
      <p:sp>
        <p:nvSpPr>
          <p:cNvPr id="24" name="Down Arrow Callout 23"/>
          <p:cNvSpPr/>
          <p:nvPr/>
        </p:nvSpPr>
        <p:spPr>
          <a:xfrm>
            <a:off x="179512" y="1628800"/>
            <a:ext cx="2880320" cy="1296144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solidFill>
                  <a:srgbClr val="0000CC"/>
                </a:solidFill>
              </a:rPr>
              <a:t>3</a:t>
            </a:r>
            <a:r>
              <a:rPr lang="ar-SA" sz="2400" b="1" dirty="0" smtClean="0">
                <a:solidFill>
                  <a:srgbClr val="0000CC"/>
                </a:solidFill>
              </a:rPr>
              <a:t>- </a:t>
            </a:r>
            <a:r>
              <a:rPr lang="ar-SA" sz="2400" b="1" dirty="0"/>
              <a:t>التمثيل في التعبير</a:t>
            </a:r>
            <a:endParaRPr lang="ar-EG" sz="2400" b="1" dirty="0">
              <a:solidFill>
                <a:srgbClr val="0000CC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63688" y="260648"/>
            <a:ext cx="5616624" cy="79208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4000" b="1" dirty="0" smtClean="0">
              <a:solidFill>
                <a:srgbClr val="0000CC"/>
              </a:solidFill>
            </a:endParaRPr>
          </a:p>
          <a:p>
            <a:pPr algn="ctr"/>
            <a:r>
              <a:rPr lang="ar-SA" sz="3200" b="1" dirty="0">
                <a:solidFill>
                  <a:srgbClr val="0000CC"/>
                </a:solidFill>
              </a:rPr>
              <a:t>القواعد الأساسية لفن رواية </a:t>
            </a:r>
            <a:r>
              <a:rPr lang="ar-SA" sz="3200" b="1" dirty="0" smtClean="0">
                <a:solidFill>
                  <a:srgbClr val="0000CC"/>
                </a:solidFill>
              </a:rPr>
              <a:t>القصة</a:t>
            </a:r>
            <a:endParaRPr lang="ar-EG" sz="3200" b="1" dirty="0" smtClean="0">
              <a:solidFill>
                <a:srgbClr val="0000CC"/>
              </a:solidFill>
            </a:endParaRPr>
          </a:p>
          <a:p>
            <a:pPr algn="ctr"/>
            <a:endParaRPr lang="ar-EG" sz="4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981</Words>
  <Application>Microsoft Office PowerPoint</Application>
  <PresentationFormat>On-screen Show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Microsoft Sans Serif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compusoft</dc:creator>
  <cp:lastModifiedBy>MAYSAAA AHMED</cp:lastModifiedBy>
  <cp:revision>172</cp:revision>
  <dcterms:created xsi:type="dcterms:W3CDTF">2020-03-17T18:22:16Z</dcterms:created>
  <dcterms:modified xsi:type="dcterms:W3CDTF">2020-03-30T16:28:52Z</dcterms:modified>
</cp:coreProperties>
</file>